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34"/>
  </p:notesMasterIdLst>
  <p:sldIdLst>
    <p:sldId id="301" r:id="rId3"/>
    <p:sldId id="302" r:id="rId4"/>
    <p:sldId id="802" r:id="rId5"/>
    <p:sldId id="840" r:id="rId6"/>
    <p:sldId id="842" r:id="rId7"/>
    <p:sldId id="293" r:id="rId8"/>
    <p:sldId id="797" r:id="rId9"/>
    <p:sldId id="745" r:id="rId10"/>
    <p:sldId id="774" r:id="rId11"/>
    <p:sldId id="805" r:id="rId12"/>
    <p:sldId id="807" r:id="rId13"/>
    <p:sldId id="838" r:id="rId14"/>
    <p:sldId id="823" r:id="rId15"/>
    <p:sldId id="803" r:id="rId16"/>
    <p:sldId id="829" r:id="rId17"/>
    <p:sldId id="830" r:id="rId18"/>
    <p:sldId id="804" r:id="rId19"/>
    <p:sldId id="831" r:id="rId20"/>
    <p:sldId id="832" r:id="rId21"/>
    <p:sldId id="800" r:id="rId22"/>
    <p:sldId id="833" r:id="rId23"/>
    <p:sldId id="835" r:id="rId24"/>
    <p:sldId id="836" r:id="rId25"/>
    <p:sldId id="837" r:id="rId26"/>
    <p:sldId id="801" r:id="rId27"/>
    <p:sldId id="825" r:id="rId28"/>
    <p:sldId id="792" r:id="rId29"/>
    <p:sldId id="828" r:id="rId30"/>
    <p:sldId id="839" r:id="rId31"/>
    <p:sldId id="826" r:id="rId32"/>
    <p:sldId id="82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ley Poulton" initials="AP" lastIdx="3" clrIdx="0">
    <p:extLst>
      <p:ext uri="{19B8F6BF-5375-455C-9EA6-DF929625EA0E}">
        <p15:presenceInfo xmlns:p15="http://schemas.microsoft.com/office/powerpoint/2012/main" userId="3843911aa314f4d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EBEFF3"/>
    <a:srgbClr val="FF33CC"/>
    <a:srgbClr val="0692CC"/>
    <a:srgbClr val="3B3C3F"/>
    <a:srgbClr val="097AB3"/>
    <a:srgbClr val="1F4E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619"/>
    <p:restoredTop sz="72603" autoAdjust="0"/>
  </p:normalViewPr>
  <p:slideViewPr>
    <p:cSldViewPr snapToGrid="0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25D72-4ABE-B442-8387-ED1D41F90040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F45F75-8A4F-6F43-8827-7C21A211A0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204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jobs will finish fast as no delay or long-running processes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46654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STS requiring a volume. Won’t work on Docker Desktop</a:t>
            </a:r>
          </a:p>
          <a:p>
            <a:endParaRPr lang="en-US" dirty="0"/>
          </a:p>
          <a:p>
            <a:r>
              <a:rPr lang="en-US" dirty="0"/>
              <a:t>Create </a:t>
            </a:r>
            <a:r>
              <a:rPr lang="en-US" dirty="0" err="1"/>
              <a:t>configMap</a:t>
            </a:r>
            <a:endParaRPr lang="en-US" dirty="0"/>
          </a:p>
          <a:p>
            <a:r>
              <a:rPr lang="en-US" dirty="0"/>
              <a:t>kubectl exec -it ckad-db-0 -c </a:t>
            </a:r>
            <a:r>
              <a:rPr lang="en-US" dirty="0" err="1"/>
              <a:t>ckad-db</a:t>
            </a:r>
            <a:r>
              <a:rPr lang="en-US" dirty="0"/>
              <a:t> -- env | grep POSTGRES</a:t>
            </a:r>
          </a:p>
          <a:p>
            <a:r>
              <a:rPr lang="en-US" dirty="0"/>
              <a:t>ADD this right above the env lines at the same level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envFrom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 - </a:t>
            </a:r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configMapRef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name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db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-access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862309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Add this to the container spec</a:t>
            </a:r>
          </a:p>
          <a:p>
            <a:endParaRPr lang="en-GB" b="0" dirty="0">
              <a:solidFill>
                <a:srgbClr val="8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resources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requests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100m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memory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256Mi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limits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500m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memory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512Mi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  <a:p>
            <a:r>
              <a:rPr lang="en-US" dirty="0"/>
              <a:t>kubectl get </a:t>
            </a:r>
            <a:r>
              <a:rPr lang="en-US" dirty="0" err="1"/>
              <a:t>sts</a:t>
            </a:r>
            <a:endParaRPr lang="en-US" dirty="0"/>
          </a:p>
          <a:p>
            <a:r>
              <a:rPr lang="en-US" dirty="0"/>
              <a:t>kubectl describe </a:t>
            </a:r>
            <a:r>
              <a:rPr lang="en-US" dirty="0" err="1"/>
              <a:t>sts</a:t>
            </a:r>
            <a:endParaRPr lang="en-US" dirty="0"/>
          </a:p>
          <a:p>
            <a:r>
              <a:rPr lang="en-US" dirty="0"/>
              <a:t>	look for limits showing under pod </a:t>
            </a:r>
            <a:r>
              <a:rPr lang="en-US" dirty="0" err="1"/>
              <a:t>template.containers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5022191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apiVersion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v1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kind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Secret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metadata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name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dbmap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namespace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db001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type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Opaque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stringData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POSTGRES_USER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nigel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POSTGRES_PASSWORD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k8srocks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POSTGRES_DB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store</a:t>
            </a:r>
          </a:p>
          <a:p>
            <a:endParaRPr lang="en-GB" b="0" dirty="0">
              <a:solidFill>
                <a:srgbClr val="0000FF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Also REPLACE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envFrom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 - </a:t>
            </a:r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secretRef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       &lt;&lt;&lt;&lt;&lt;&lt; This line changes to </a:t>
            </a:r>
            <a:r>
              <a:rPr lang="en-GB" b="0" dirty="0" err="1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secretRef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    name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dbmap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US" dirty="0"/>
              <a:t>kubectl describe </a:t>
            </a:r>
            <a:r>
              <a:rPr lang="en-US" dirty="0" err="1"/>
              <a:t>sts</a:t>
            </a:r>
            <a:r>
              <a:rPr lang="en-US" dirty="0"/>
              <a:t>.    </a:t>
            </a:r>
            <a:r>
              <a:rPr lang="en-US" dirty="0">
                <a:sym typeface="Wingdings" pitchFamily="2" charset="2"/>
              </a:rPr>
              <a:t> look for “Environment variables from” under </a:t>
            </a:r>
            <a:r>
              <a:rPr lang="en-US" dirty="0" err="1">
                <a:sym typeface="Wingdings" pitchFamily="2" charset="2"/>
              </a:rPr>
              <a:t>podTemplate.containers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161502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Pod with @spec.</a:t>
            </a:r>
            <a:r>
              <a:rPr lang="en-GB" b="1" i="0" dirty="0" err="1">
                <a:solidFill>
                  <a:srgbClr val="008000"/>
                </a:solidFill>
                <a:effectLst/>
                <a:latin typeface="SFMono-Regular"/>
              </a:rPr>
              <a:t>automountServiceAccountToken</a:t>
            </a:r>
            <a:r>
              <a:rPr lang="en-GB" b="1" i="0" dirty="0">
                <a:solidFill>
                  <a:srgbClr val="008000"/>
                </a:solidFill>
                <a:effectLst/>
                <a:latin typeface="SFMono-Regular"/>
              </a:rPr>
              <a:t> set to false</a:t>
            </a:r>
          </a:p>
          <a:p>
            <a:r>
              <a:rPr lang="en-GB" b="0" i="0" dirty="0">
                <a:solidFill>
                  <a:srgbClr val="008000"/>
                </a:solidFill>
                <a:effectLst/>
                <a:latin typeface="SFMono-Regular"/>
              </a:rPr>
              <a:t>This will show as nothing under </a:t>
            </a:r>
            <a:r>
              <a:rPr lang="en-GB" b="1" i="0" dirty="0">
                <a:solidFill>
                  <a:srgbClr val="008000"/>
                </a:solidFill>
                <a:effectLst/>
                <a:latin typeface="SFMono-Regular"/>
              </a:rPr>
              <a:t>mounts </a:t>
            </a:r>
            <a:r>
              <a:rPr lang="en-GB" b="0" i="0" dirty="0">
                <a:solidFill>
                  <a:srgbClr val="008000"/>
                </a:solidFill>
                <a:effectLst/>
                <a:latin typeface="SFMono-Regular"/>
              </a:rPr>
              <a:t>in kubectl describe output</a:t>
            </a:r>
            <a:endParaRPr lang="en-US" b="1" dirty="0"/>
          </a:p>
          <a:p>
            <a:endParaRPr lang="en-US" dirty="0"/>
          </a:p>
          <a:p>
            <a:r>
              <a:rPr lang="en-US" b="1" dirty="0"/>
              <a:t>CREATE SA</a:t>
            </a:r>
          </a:p>
          <a:p>
            <a:r>
              <a:rPr lang="en-US" dirty="0"/>
              <a:t>kubectl create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ckadsa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CREATE SECRET</a:t>
            </a:r>
          </a:p>
          <a:p>
            <a:r>
              <a:rPr lang="en-US" dirty="0"/>
              <a:t>Create Secret from here: https://</a:t>
            </a:r>
            <a:r>
              <a:rPr lang="en-US" dirty="0" err="1"/>
              <a:t>kubernetes.io</a:t>
            </a:r>
            <a:r>
              <a:rPr lang="en-US" dirty="0"/>
              <a:t>/docs/tasks/configure-pod-container/configure-service-account/#manually-create-a-service-account-</a:t>
            </a:r>
            <a:r>
              <a:rPr lang="en-US" dirty="0" err="1"/>
              <a:t>api</a:t>
            </a:r>
            <a:r>
              <a:rPr lang="en-US" dirty="0"/>
              <a:t>-token</a:t>
            </a:r>
          </a:p>
          <a:p>
            <a:r>
              <a:rPr lang="en-US" dirty="0"/>
              <a:t>This will create the secret and stick it in the SA</a:t>
            </a:r>
          </a:p>
          <a:p>
            <a:endParaRPr lang="en-US" dirty="0"/>
          </a:p>
          <a:p>
            <a:r>
              <a:rPr lang="en-US" dirty="0"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```</a:t>
            </a:r>
            <a:endParaRPr lang="en-US" dirty="0">
              <a:solidFill>
                <a:schemeClr val="tx1"/>
              </a:solidFill>
              <a:effectLst/>
              <a:latin typeface="Courier New" panose="02070309020205020404" pitchFamily="49" charset="0"/>
              <a:ea typeface="Roboto Mono" pitchFamily="2" charset="0"/>
              <a:cs typeface="Courier New" panose="02070309020205020404" pitchFamily="49" charset="0"/>
            </a:endParaRP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apiVersion: v1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kind: Secret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metadata: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name: 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ckad</a:t>
            </a:r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-secret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namespace: sa001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annotations:</a:t>
            </a: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  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kubernetes.io</a:t>
            </a:r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/service-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account.name</a:t>
            </a:r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: 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ckad-sa</a:t>
            </a:r>
            <a:endParaRPr lang="en-GB" dirty="0">
              <a:solidFill>
                <a:srgbClr val="BB4444"/>
              </a:solidFill>
              <a:effectLst/>
              <a:latin typeface="Courier New" panose="02070309020205020404" pitchFamily="49" charset="0"/>
              <a:ea typeface="Roboto Mono" pitchFamily="2" charset="0"/>
              <a:cs typeface="Courier New" panose="02070309020205020404" pitchFamily="49" charset="0"/>
            </a:endParaRPr>
          </a:p>
          <a:p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type: </a:t>
            </a:r>
            <a:r>
              <a:rPr lang="en-GB" dirty="0" err="1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kubernetes.io</a:t>
            </a:r>
            <a:r>
              <a:rPr lang="en-GB" dirty="0">
                <a:solidFill>
                  <a:srgbClr val="BB4444"/>
                </a:solidFill>
                <a:effectLst/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/service-account-token</a:t>
            </a:r>
          </a:p>
          <a:p>
            <a:r>
              <a:rPr lang="en-US" dirty="0"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```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List is in the Pod @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SFMono-Regular"/>
              </a:rPr>
              <a:t>spec.serviceAccountName</a:t>
            </a:r>
            <a:endParaRPr lang="en-GB" b="0" i="0" dirty="0">
              <a:solidFill>
                <a:srgbClr val="222222"/>
              </a:solidFill>
              <a:effectLst/>
              <a:latin typeface="SFMono-Regular"/>
            </a:endParaRPr>
          </a:p>
          <a:p>
            <a:r>
              <a:rPr lang="en-GB" b="0" i="0" dirty="0">
                <a:solidFill>
                  <a:srgbClr val="222222"/>
                </a:solidFill>
                <a:effectLst/>
                <a:latin typeface="SFMono-Regular"/>
              </a:rPr>
              <a:t>Ensure in the Pod that @</a:t>
            </a:r>
            <a:r>
              <a:rPr lang="en-GB" b="0" i="0" dirty="0" err="1">
                <a:solidFill>
                  <a:srgbClr val="222222"/>
                </a:solidFill>
                <a:effectLst/>
                <a:latin typeface="SFMono-Regular"/>
              </a:rPr>
              <a:t>spec.</a:t>
            </a:r>
            <a:r>
              <a:rPr lang="en-GB" b="1" i="0" dirty="0" err="1">
                <a:solidFill>
                  <a:srgbClr val="008000"/>
                </a:solidFill>
                <a:effectLst/>
                <a:latin typeface="SFMono-Regular"/>
              </a:rPr>
              <a:t>automountServiceAccountToken</a:t>
            </a:r>
            <a:r>
              <a:rPr lang="en-GB" b="1" i="0" dirty="0">
                <a:solidFill>
                  <a:srgbClr val="008000"/>
                </a:solidFill>
                <a:effectLst/>
                <a:latin typeface="SFMono-Regular"/>
              </a:rPr>
              <a:t> is not set to false</a:t>
            </a:r>
          </a:p>
          <a:p>
            <a:r>
              <a:rPr lang="en-GB" b="1" i="0" dirty="0">
                <a:solidFill>
                  <a:srgbClr val="008000"/>
                </a:solidFill>
                <a:effectLst/>
                <a:latin typeface="SFMono-Regular"/>
              </a:rPr>
              <a:t>Will need to kill and restart Pod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5973852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Uses </a:t>
            </a:r>
            <a:r>
              <a:rPr lang="en-US" dirty="0" err="1"/>
              <a:t>networkpolicies</a:t>
            </a:r>
            <a:r>
              <a:rPr lang="en-US" dirty="0"/>
              <a:t>. Requires a cluster with a network controller. Will not work on Docker Desktop.</a:t>
            </a:r>
          </a:p>
          <a:p>
            <a:endParaRPr lang="en-US" dirty="0"/>
          </a:p>
          <a:p>
            <a:r>
              <a:rPr lang="en-US" dirty="0" err="1"/>
              <a:t>netpol.yml</a:t>
            </a:r>
            <a:r>
              <a:rPr lang="en-US" dirty="0"/>
              <a:t> isn't deployed, but the </a:t>
            </a:r>
            <a:r>
              <a:rPr lang="en-US" dirty="0" err="1"/>
              <a:t>deny.yml</a:t>
            </a:r>
            <a:r>
              <a:rPr lang="en-US" dirty="0"/>
              <a:t> file is. This will lock all traffic down.</a:t>
            </a:r>
          </a:p>
          <a:p>
            <a:endParaRPr lang="en-US" dirty="0"/>
          </a:p>
          <a:p>
            <a:r>
              <a:rPr lang="en-US" dirty="0"/>
              <a:t>TO FIX: kubectl apply -f </a:t>
            </a:r>
            <a:r>
              <a:rPr lang="en-US" dirty="0" err="1"/>
              <a:t>netpol.yml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Check logs to see what the issue is</a:t>
            </a:r>
          </a:p>
          <a:p>
            <a:r>
              <a:rPr lang="en-US" dirty="0"/>
              <a:t>kubectl logs store-backend-7cb4db865-265gm -c check-</a:t>
            </a:r>
            <a:r>
              <a:rPr lang="en-US" dirty="0" err="1"/>
              <a:t>db</a:t>
            </a:r>
            <a:r>
              <a:rPr lang="en-US" dirty="0"/>
              <a:t>-ready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46654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Edit the </a:t>
            </a:r>
            <a:r>
              <a:rPr lang="en-US" dirty="0" err="1"/>
              <a:t>app.yml</a:t>
            </a:r>
            <a:r>
              <a:rPr lang="en-US" dirty="0"/>
              <a:t> file and comment out or delete the env: </a:t>
            </a:r>
            <a:r>
              <a:rPr lang="en-US" dirty="0" err="1"/>
              <a:t>kubecon</a:t>
            </a:r>
            <a:r>
              <a:rPr lang="en-US" dirty="0"/>
              <a:t> in the SERVICE SELECTOR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779249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issue is that the ING YAML doesn’t reference the </a:t>
            </a:r>
            <a:r>
              <a:rPr lang="en-US" dirty="0" err="1"/>
              <a:t>ingressClassName</a:t>
            </a:r>
            <a:r>
              <a:rPr lang="en-US" dirty="0"/>
              <a:t>: nginx so hasn’t been associated and got an IP</a:t>
            </a:r>
          </a:p>
          <a:p>
            <a:endParaRPr lang="en-US" dirty="0"/>
          </a:p>
          <a:p>
            <a:r>
              <a:rPr lang="en-US" dirty="0"/>
              <a:t>==== The following is from an older version of the question where there was no ingress resource</a:t>
            </a:r>
          </a:p>
          <a:p>
            <a:r>
              <a:rPr lang="en-US" dirty="0"/>
              <a:t>Grab ingress example from under here: https://</a:t>
            </a:r>
            <a:r>
              <a:rPr lang="en-US" dirty="0" err="1"/>
              <a:t>kubernetes.io</a:t>
            </a:r>
            <a:r>
              <a:rPr lang="en-US" dirty="0"/>
              <a:t>/docs/concepts/services-networking/ingress/#hostname-wildcards</a:t>
            </a:r>
          </a:p>
          <a:p>
            <a:r>
              <a:rPr lang="en-US" dirty="0"/>
              <a:t>rename</a:t>
            </a:r>
          </a:p>
          <a:p>
            <a:r>
              <a:rPr lang="en-US" dirty="0"/>
              <a:t>class: nginx</a:t>
            </a:r>
          </a:p>
          <a:p>
            <a:r>
              <a:rPr lang="en-US" dirty="0"/>
              <a:t>host: </a:t>
            </a:r>
            <a:r>
              <a:rPr lang="en-US" dirty="0" err="1"/>
              <a:t>videos.app.com</a:t>
            </a:r>
            <a:endParaRPr lang="en-US" dirty="0"/>
          </a:p>
          <a:p>
            <a:r>
              <a:rPr lang="en-US" dirty="0"/>
              <a:t>path: /</a:t>
            </a:r>
          </a:p>
          <a:p>
            <a:r>
              <a:rPr lang="en-US" dirty="0"/>
              <a:t>backend name: svc-videos</a:t>
            </a:r>
          </a:p>
          <a:p>
            <a:r>
              <a:rPr lang="en-US" dirty="0"/>
              <a:t>Same for second service</a:t>
            </a:r>
          </a:p>
          <a:p>
            <a:r>
              <a:rPr lang="en-US" dirty="0"/>
              <a:t>Deploy YAML</a:t>
            </a:r>
          </a:p>
          <a:p>
            <a:r>
              <a:rPr lang="en-US" dirty="0"/>
              <a:t>get </a:t>
            </a:r>
            <a:r>
              <a:rPr lang="en-US" dirty="0" err="1"/>
              <a:t>ing</a:t>
            </a:r>
            <a:endParaRPr lang="en-US" dirty="0"/>
          </a:p>
          <a:p>
            <a:r>
              <a:rPr lang="en-US" dirty="0"/>
              <a:t>describe </a:t>
            </a:r>
            <a:r>
              <a:rPr lang="en-US" dirty="0" err="1"/>
              <a:t>ing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CHECK WITH</a:t>
            </a:r>
          </a:p>
          <a:p>
            <a:r>
              <a:rPr lang="en-US" b="0" dirty="0"/>
              <a:t>kubectl get in    </a:t>
            </a:r>
            <a:r>
              <a:rPr lang="en-US" b="0" dirty="0">
                <a:sym typeface="Wingdings" pitchFamily="2" charset="2"/>
              </a:rPr>
              <a:t>. looking nginx class field</a:t>
            </a:r>
          </a:p>
          <a:p>
            <a:r>
              <a:rPr lang="en-US" b="0" dirty="0">
                <a:sym typeface="Wingdings" pitchFamily="2" charset="2"/>
              </a:rPr>
              <a:t>kubectl get </a:t>
            </a:r>
            <a:r>
              <a:rPr lang="en-US" b="0" dirty="0" err="1">
                <a:sym typeface="Wingdings" pitchFamily="2" charset="2"/>
              </a:rPr>
              <a:t>ing</a:t>
            </a:r>
            <a:r>
              <a:rPr lang="en-US" b="0" dirty="0">
                <a:sym typeface="Wingdings" pitchFamily="2" charset="2"/>
              </a:rPr>
              <a:t> --watch      waiting for public IP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28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271653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F45F75-8A4F-6F43-8827-7C21A211A0D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906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31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684665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kubectl get </a:t>
            </a:r>
            <a:r>
              <a:rPr lang="en-US" dirty="0" err="1"/>
              <a:t>cj</a:t>
            </a:r>
            <a:endParaRPr lang="en-US" dirty="0"/>
          </a:p>
          <a:p>
            <a:r>
              <a:rPr lang="en-US" dirty="0"/>
              <a:t>kubectl get jobs –watch</a:t>
            </a:r>
          </a:p>
          <a:p>
            <a:r>
              <a:rPr lang="en-US" dirty="0"/>
              <a:t>kubectl ger pods</a:t>
            </a:r>
          </a:p>
          <a:p>
            <a:r>
              <a:rPr lang="en-US" dirty="0"/>
              <a:t>	After 1-2 this will show 1-minute intervals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31948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kubectl get pod/svc-app --watch</a:t>
            </a:r>
          </a:p>
          <a:p>
            <a:r>
              <a:rPr lang="en-US" dirty="0"/>
              <a:t>kubectl logs svc-app -c svc-check</a:t>
            </a:r>
          </a:p>
          <a:p>
            <a:r>
              <a:rPr lang="en-US" dirty="0"/>
              <a:t>	Waiting for svc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11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87507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9190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issue is it’s using a PVC not and </a:t>
            </a:r>
            <a:r>
              <a:rPr lang="en-US" dirty="0" err="1"/>
              <a:t>emptyDir</a:t>
            </a:r>
            <a:r>
              <a:rPr lang="en-US" dirty="0"/>
              <a:t>{} ephemeral vol</a:t>
            </a:r>
          </a:p>
          <a:p>
            <a:r>
              <a:rPr lang="en-US" dirty="0"/>
              <a:t>DELETE Pod and redeploy with </a:t>
            </a:r>
            <a:r>
              <a:rPr lang="en-US" dirty="0" err="1"/>
              <a:t>emptydir</a:t>
            </a:r>
            <a:endParaRPr lang="en-US" dirty="0"/>
          </a:p>
          <a:p>
            <a:r>
              <a:rPr lang="en-US" dirty="0"/>
              <a:t>kubectl get pods –watch</a:t>
            </a:r>
          </a:p>
          <a:p>
            <a:r>
              <a:rPr lang="en-US" dirty="0"/>
              <a:t>	Will enter RUNNING </a:t>
            </a:r>
            <a:r>
              <a:rPr lang="en-US" dirty="0" err="1"/>
              <a:t>pahse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941981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a </a:t>
            </a:r>
            <a:r>
              <a:rPr lang="en-US" dirty="0" err="1"/>
              <a:t>deployment.yml</a:t>
            </a:r>
            <a:r>
              <a:rPr lang="en-US" dirty="0"/>
              <a:t> file</a:t>
            </a:r>
          </a:p>
          <a:p>
            <a:r>
              <a:rPr lang="en-US" dirty="0"/>
              <a:t>NEED TO delete existing Pod (probs do after once the deployment is up)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182895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kubectl rollout status deployment web500</a:t>
            </a:r>
          </a:p>
          <a:p>
            <a:r>
              <a:rPr lang="en-US" dirty="0"/>
              <a:t>kubectl get pods</a:t>
            </a:r>
          </a:p>
          <a:p>
            <a:r>
              <a:rPr lang="en-US" dirty="0"/>
              <a:t>kubectl describe pod &lt;pod&gt;.    &lt;</a:t>
            </a:r>
            <a:r>
              <a:rPr lang="en-US" dirty="0">
                <a:sym typeface="Wingdings" pitchFamily="2" charset="2"/>
              </a:rPr>
              <a:t>-- looking for image version 1.1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19790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the following probes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readinessProbe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httpGet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path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/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port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8080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livenessProbe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 err="1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httpGet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path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/</a:t>
            </a:r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800000"/>
                </a:solidFill>
                <a:effectLst/>
                <a:latin typeface="Menlo" panose="020B0609030804020204" pitchFamily="49" charset="0"/>
              </a:rPr>
              <a:t>port</a:t>
            </a:r>
            <a:r>
              <a:rPr lang="en-GB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8080</a:t>
            </a:r>
          </a:p>
          <a:p>
            <a:endParaRPr lang="en-GB" b="0" dirty="0">
              <a:solidFill>
                <a:srgbClr val="098658"/>
              </a:solidFill>
              <a:effectLst/>
              <a:latin typeface="Menlo" panose="020B0609030804020204" pitchFamily="49" charset="0"/>
            </a:endParaRPr>
          </a:p>
          <a:p>
            <a:endParaRPr lang="en-GB" b="0" dirty="0">
              <a:solidFill>
                <a:srgbClr val="098658"/>
              </a:solidFill>
              <a:effectLst/>
              <a:latin typeface="Menlo" panose="020B0609030804020204" pitchFamily="49" charset="0"/>
            </a:endParaRPr>
          </a:p>
          <a:p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kubectl get pods</a:t>
            </a:r>
          </a:p>
          <a:p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kubectl describe pod &lt;pod&gt;.   </a:t>
            </a:r>
            <a:r>
              <a:rPr lang="en-GB" b="0" dirty="0">
                <a:solidFill>
                  <a:srgbClr val="098658"/>
                </a:solidFill>
                <a:effectLst/>
                <a:latin typeface="Menlo" panose="020B0609030804020204" pitchFamily="49" charset="0"/>
                <a:sym typeface="Wingdings" pitchFamily="2" charset="2"/>
              </a:rPr>
              <a:t> Looking for container in state running and the two probes defined</a:t>
            </a:r>
          </a:p>
          <a:p>
            <a:endParaRPr lang="en-GB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0332879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port is set to 80 on the probes instead of 8080</a:t>
            </a:r>
          </a:p>
          <a:p>
            <a:endParaRPr lang="en-US" dirty="0"/>
          </a:p>
          <a:p>
            <a:r>
              <a:rPr lang="en-US" dirty="0"/>
              <a:t>Redeploy with fix and check with</a:t>
            </a:r>
          </a:p>
          <a:p>
            <a:r>
              <a:rPr lang="en-US" dirty="0"/>
              <a:t>kubectl get pods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12E8BE-4BBE-8A43-8656-E20BBFF5E8C9}" type="slidenum">
              <a:rPr lang="uk-UA"/>
              <a:t>19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9840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F32E3-07FA-4987-A9FA-2E37E08F0B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4B7A9-D0EA-4AB9-92F3-8177EC63C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BC9D3-A5F8-4D95-AD53-643BC36DE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9B676-8AB2-4634-BB72-558A53A55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86B39-7425-4E5B-A64E-56590909F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7331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6648B-C4CC-49C1-A424-462ECD0D9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08AA38-0038-4EF2-8684-6D6D885FF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5AD15-5F07-4519-BADD-343926490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AD4249-F206-411F-A25A-396886BE4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78D60-8B05-4C00-AE8C-B0A23DEB3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1629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29FECE-CE69-4FE6-AAEE-8698C797F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1E10D3-F5EE-427D-BBB5-698D14E5D5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43AF2-26F1-48C7-9545-A498D99D5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A7FC9-6CD0-4316-A532-E5586124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09CCB-87AC-4A7B-9628-495F8247A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5169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 in Title Case</a:t>
            </a:r>
          </a:p>
        </p:txBody>
      </p:sp>
      <p:sp>
        <p:nvSpPr>
          <p:cNvPr id="3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6320882" y="2042985"/>
            <a:ext cx="5032919" cy="3339071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2533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838201" y="2042985"/>
            <a:ext cx="5032919" cy="3339071"/>
          </a:xfrm>
          <a:prstGeom prst="rect">
            <a:avLst/>
          </a:prstGeom>
          <a:solidFill>
            <a:schemeClr val="bg2"/>
          </a:solidFill>
        </p:spPr>
        <p:txBody>
          <a:bodyPr lIns="274320" tIns="274320" rIns="274320" bIns="274320" anchor="ctr">
            <a:noAutofit/>
          </a:bodyPr>
          <a:lstStyle>
            <a:lvl1pPr marL="0" indent="0" algn="ctr">
              <a:buNone/>
              <a:defRPr sz="2533" b="0" i="0">
                <a:latin typeface="+mn-lt"/>
                <a:ea typeface="PS TT Commons Light" charset="0"/>
                <a:cs typeface="PS TT Commons Light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0955666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hor Contact"/>
          <p:cNvSpPr>
            <a:spLocks noGrp="1"/>
          </p:cNvSpPr>
          <p:nvPr>
            <p:ph type="body" sz="quarter" idx="12" hasCustomPrompt="1"/>
          </p:nvPr>
        </p:nvSpPr>
        <p:spPr>
          <a:xfrm>
            <a:off x="2838076" y="5649117"/>
            <a:ext cx="6038989" cy="291159"/>
          </a:xfrm>
        </p:spPr>
        <p:txBody>
          <a:bodyPr anchor="ctr"/>
          <a:lstStyle>
            <a:lvl1pPr marL="0" indent="0" algn="l">
              <a:buFontTx/>
              <a:buNone/>
              <a:defRPr sz="1800"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@</a:t>
            </a:r>
            <a:r>
              <a:rPr lang="en-US" dirty="0" err="1"/>
              <a:t>authortwitter</a:t>
            </a:r>
            <a:r>
              <a:rPr lang="en-US" dirty="0"/>
              <a:t>   www.authorsite.com</a:t>
            </a:r>
          </a:p>
        </p:txBody>
      </p:sp>
      <p:sp>
        <p:nvSpPr>
          <p:cNvPr id="12" name="Author 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2838076" y="5297609"/>
            <a:ext cx="6038989" cy="190400"/>
          </a:xfrm>
        </p:spPr>
        <p:txBody>
          <a:bodyPr anchor="ctr"/>
          <a:lstStyle>
            <a:lvl1pPr marL="0" indent="0" algn="l">
              <a:buFontTx/>
              <a:buNone/>
              <a:defRPr sz="1600" b="0" i="0" cap="all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AUTHOR TITLE IN ALL CAPS  </a:t>
            </a:r>
          </a:p>
        </p:txBody>
      </p:sp>
      <p:sp>
        <p:nvSpPr>
          <p:cNvPr id="13" name="Author Name"/>
          <p:cNvSpPr>
            <a:spLocks noGrp="1"/>
          </p:cNvSpPr>
          <p:nvPr>
            <p:ph type="body" sz="quarter" idx="10" hasCustomPrompt="1"/>
          </p:nvPr>
        </p:nvSpPr>
        <p:spPr>
          <a:xfrm>
            <a:off x="2838075" y="4957765"/>
            <a:ext cx="3544396" cy="291159"/>
          </a:xfrm>
        </p:spPr>
        <p:txBody>
          <a:bodyPr anchor="ctr"/>
          <a:lstStyle>
            <a:lvl1pPr marL="0" indent="0" algn="l">
              <a:buFontTx/>
              <a:buNone/>
              <a:defRPr sz="2400" b="0" i="0" baseline="0">
                <a:solidFill>
                  <a:schemeClr val="accent1"/>
                </a:solidFill>
                <a:latin typeface="Gotham Medium" panose="02000604030000020004" pitchFamily="50" charset="0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963976" y="4623383"/>
            <a:ext cx="1627632" cy="1627632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20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Click to add author photo</a:t>
            </a:r>
          </a:p>
        </p:txBody>
      </p:sp>
      <p:sp>
        <p:nvSpPr>
          <p:cNvPr id="8" name="Subtitle"/>
          <p:cNvSpPr>
            <a:spLocks noGrp="1"/>
          </p:cNvSpPr>
          <p:nvPr>
            <p:ph type="body" sz="quarter" idx="13" hasCustomPrompt="1"/>
          </p:nvPr>
        </p:nvSpPr>
        <p:spPr>
          <a:xfrm>
            <a:off x="963976" y="3293590"/>
            <a:ext cx="10516334" cy="1006258"/>
          </a:xfrm>
        </p:spPr>
        <p:txBody>
          <a:bodyPr/>
          <a:lstStyle>
            <a:lvl1pPr marL="0" indent="0">
              <a:buNone/>
              <a:defRPr sz="2800" b="0" i="0" cap="all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MODULE ONE TITLE IN ALL CAPS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711696" y="299663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964084" y="394775"/>
            <a:ext cx="10516226" cy="2381119"/>
          </a:xfrm>
        </p:spPr>
        <p:txBody>
          <a:bodyPr anchor="b"/>
          <a:lstStyle>
            <a:lvl1pPr algn="l">
              <a:defRPr sz="4500" b="0" i="0" spc="-112" baseline="0">
                <a:solidFill>
                  <a:schemeClr val="bg2">
                    <a:lumMod val="1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Course/Module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3722969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ule 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" y="1"/>
            <a:ext cx="463549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4635500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bullet list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600" y="328231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743783" y="1825870"/>
            <a:ext cx="3147933" cy="670243"/>
          </a:xfrm>
        </p:spPr>
        <p:txBody>
          <a:bodyPr anchor="b" anchorCtr="0"/>
          <a:lstStyle>
            <a:lvl1pPr marL="0" indent="0" algn="ctr">
              <a:buNone/>
              <a:defRPr sz="3600" baseline="0">
                <a:solidFill>
                  <a:schemeClr val="bg1"/>
                </a:solidFill>
                <a:latin typeface="+mj-lt"/>
              </a:defRPr>
            </a:lvl1pPr>
            <a:lvl2pPr marL="297088" indent="0" algn="ctr">
              <a:buNone/>
              <a:defRPr sz="3600">
                <a:latin typeface="+mj-lt"/>
              </a:defRPr>
            </a:lvl2pPr>
            <a:lvl3pPr marL="596206" indent="0" algn="ctr">
              <a:buNone/>
              <a:defRPr sz="3600">
                <a:latin typeface="+mj-lt"/>
              </a:defRPr>
            </a:lvl3pPr>
            <a:lvl4pPr marL="882694" indent="0" algn="ctr">
              <a:buNone/>
              <a:defRPr sz="3600">
                <a:latin typeface="+mj-lt"/>
              </a:defRPr>
            </a:lvl4pPr>
            <a:lvl5pPr marL="1097017" indent="0" algn="ctr">
              <a:buNone/>
              <a:defRPr sz="3600">
                <a:latin typeface="+mj-lt"/>
              </a:defRPr>
            </a:lvl5pPr>
          </a:lstStyle>
          <a:p>
            <a:pPr lvl="0"/>
            <a:r>
              <a:rPr lang="en-US" dirty="0"/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4068781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0"/>
          <p:cNvSpPr>
            <a:spLocks noGrp="1"/>
          </p:cNvSpPr>
          <p:nvPr>
            <p:ph type="title" hasCustomPrompt="1"/>
          </p:nvPr>
        </p:nvSpPr>
        <p:spPr>
          <a:xfrm>
            <a:off x="1410074" y="541868"/>
            <a:ext cx="10070237" cy="2800626"/>
          </a:xfrm>
        </p:spPr>
        <p:txBody>
          <a:bodyPr anchor="b"/>
          <a:lstStyle>
            <a:lvl1pPr algn="r">
              <a:defRPr b="0" i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Click to Add Section Header in Title Case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711696" y="342900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849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="0" i="0" baseline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1271855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r Category with Large Icon-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00312" y="1913448"/>
            <a:ext cx="4572617" cy="1403345"/>
          </a:xfrm>
        </p:spPr>
        <p:txBody>
          <a:bodyPr lIns="91440"/>
          <a:lstStyle>
            <a:lvl1pPr algn="l">
              <a:lnSpc>
                <a:spcPts val="5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Topic or Title Introduction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085850" y="642938"/>
            <a:ext cx="3669602" cy="5572124"/>
          </a:xfrm>
        </p:spPr>
        <p:txBody>
          <a:bodyPr anchor="ctr"/>
          <a:lstStyle>
            <a:lvl1pPr algn="ctr">
              <a:defRPr sz="3200" baseline="0">
                <a:latin typeface="+mj-lt"/>
              </a:defRPr>
            </a:lvl1pPr>
          </a:lstStyle>
          <a:p>
            <a:r>
              <a:rPr lang="en-US" dirty="0"/>
              <a:t>Insert Icon Only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5900312" y="3653756"/>
            <a:ext cx="4572617" cy="1539466"/>
          </a:xfrm>
        </p:spPr>
        <p:txBody>
          <a:bodyPr lIns="91440" tIns="0" rIns="91440" bIns="0"/>
          <a:lstStyle>
            <a:lvl1pPr marL="0" indent="0" algn="l">
              <a:lnSpc>
                <a:spcPts val="2700"/>
              </a:lnSpc>
              <a:spcBef>
                <a:spcPts val="600"/>
              </a:spcBef>
              <a:buNone/>
              <a:defRPr sz="2000" b="0" i="0" baseline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Add a short bit of description text in this area. This should be a quick intro slide to an idea without a lot of text. Stick to a few sentences.</a:t>
            </a:r>
          </a:p>
        </p:txBody>
      </p:sp>
    </p:spTree>
    <p:extLst>
      <p:ext uri="{BB962C8B-B14F-4D97-AF65-F5344CB8AC3E}">
        <p14:creationId xmlns:p14="http://schemas.microsoft.com/office/powerpoint/2010/main" val="35425232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ic or Category with Large Icon-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23938" y="4113728"/>
            <a:ext cx="6744127" cy="744028"/>
          </a:xfrm>
        </p:spPr>
        <p:txBody>
          <a:bodyPr lIns="91440"/>
          <a:lstStyle>
            <a:lvl1pPr algn="ctr">
              <a:lnSpc>
                <a:spcPts val="5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Topic or Title Introduction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4076105" y="714375"/>
            <a:ext cx="4039791" cy="3288903"/>
          </a:xfrm>
        </p:spPr>
        <p:txBody>
          <a:bodyPr anchor="ctr"/>
          <a:lstStyle>
            <a:lvl1pPr algn="ctr">
              <a:defRPr sz="3200" baseline="0">
                <a:latin typeface="+mj-lt"/>
              </a:defRPr>
            </a:lvl1pPr>
          </a:lstStyle>
          <a:p>
            <a:r>
              <a:rPr lang="en-US" dirty="0"/>
              <a:t>Insert Icon Only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2895388" y="4968206"/>
            <a:ext cx="6401227" cy="1218282"/>
          </a:xfrm>
        </p:spPr>
        <p:txBody>
          <a:bodyPr lIns="91440" tIns="0" rIns="91440" bIns="0"/>
          <a:lstStyle>
            <a:lvl1pPr marL="0" indent="0" algn="ctr">
              <a:lnSpc>
                <a:spcPts val="2700"/>
              </a:lnSpc>
              <a:spcBef>
                <a:spcPts val="600"/>
              </a:spcBef>
              <a:buNone/>
              <a:defRPr sz="2000" b="0" i="0" baseline="0">
                <a:solidFill>
                  <a:schemeClr val="bg1"/>
                </a:solidFill>
                <a:latin typeface="Gotham Book" charset="0"/>
                <a:ea typeface="Gotham Book" charset="0"/>
                <a:cs typeface="Gotham Book" charset="0"/>
              </a:defRPr>
            </a:lvl1pPr>
          </a:lstStyle>
          <a:p>
            <a:pPr lvl="0"/>
            <a:r>
              <a:rPr lang="en-US" dirty="0"/>
              <a:t>Add a short bit of description text in this area. This should be a quick intro slide to an idea without a lot of text. Stick to a few sentences.</a:t>
            </a:r>
          </a:p>
        </p:txBody>
      </p:sp>
    </p:spTree>
    <p:extLst>
      <p:ext uri="{BB962C8B-B14F-4D97-AF65-F5344CB8AC3E}">
        <p14:creationId xmlns:p14="http://schemas.microsoft.com/office/powerpoint/2010/main" val="10304736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Six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706518" y="1904604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2064231" y="1828800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2064231" y="3258098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2064231" y="4687396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6" hasCustomPrompt="1"/>
          </p:nvPr>
        </p:nvSpPr>
        <p:spPr>
          <a:xfrm>
            <a:off x="717550" y="3335478"/>
            <a:ext cx="1097280" cy="1097280"/>
          </a:xfrm>
        </p:spPr>
        <p:txBody>
          <a:bodyPr anchor="ctr"/>
          <a:lstStyle>
            <a:lvl1pPr algn="ctr"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8" name="Content Placeholder 4"/>
          <p:cNvSpPr>
            <a:spLocks noGrp="1"/>
          </p:cNvSpPr>
          <p:nvPr>
            <p:ph sz="quarter" idx="27" hasCustomPrompt="1"/>
          </p:nvPr>
        </p:nvSpPr>
        <p:spPr>
          <a:xfrm>
            <a:off x="706518" y="4763200"/>
            <a:ext cx="1097280" cy="1097280"/>
          </a:xfrm>
        </p:spPr>
        <p:txBody>
          <a:bodyPr anchor="ctr"/>
          <a:lstStyle>
            <a:lvl1pPr algn="ctr"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45" name="Content Placeholder 11"/>
          <p:cNvSpPr>
            <a:spLocks noGrp="1"/>
          </p:cNvSpPr>
          <p:nvPr>
            <p:ph sz="quarter" idx="28" hasCustomPrompt="1"/>
          </p:nvPr>
        </p:nvSpPr>
        <p:spPr>
          <a:xfrm>
            <a:off x="6334132" y="1899050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46" name="Text Placeholder 3"/>
          <p:cNvSpPr>
            <a:spLocks noGrp="1"/>
          </p:cNvSpPr>
          <p:nvPr>
            <p:ph type="body" sz="quarter" idx="29" hasCustomPrompt="1"/>
          </p:nvPr>
        </p:nvSpPr>
        <p:spPr>
          <a:xfrm>
            <a:off x="7691845" y="1823246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7691845" y="3252544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8" name="Text Placeholder 3"/>
          <p:cNvSpPr>
            <a:spLocks noGrp="1"/>
          </p:cNvSpPr>
          <p:nvPr>
            <p:ph type="body" sz="quarter" idx="31" hasCustomPrompt="1"/>
          </p:nvPr>
        </p:nvSpPr>
        <p:spPr>
          <a:xfrm>
            <a:off x="7691845" y="4681842"/>
            <a:ext cx="3793645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Content Placeholder 4"/>
          <p:cNvSpPr>
            <a:spLocks noGrp="1"/>
          </p:cNvSpPr>
          <p:nvPr>
            <p:ph sz="quarter" idx="32" hasCustomPrompt="1"/>
          </p:nvPr>
        </p:nvSpPr>
        <p:spPr>
          <a:xfrm>
            <a:off x="6345164" y="3329924"/>
            <a:ext cx="1097280" cy="1097280"/>
          </a:xfrm>
        </p:spPr>
        <p:txBody>
          <a:bodyPr anchor="ctr"/>
          <a:lstStyle>
            <a:lvl1pPr algn="ctr"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50" name="Content Placeholder 4"/>
          <p:cNvSpPr>
            <a:spLocks noGrp="1"/>
          </p:cNvSpPr>
          <p:nvPr>
            <p:ph sz="quarter" idx="33" hasCustomPrompt="1"/>
          </p:nvPr>
        </p:nvSpPr>
        <p:spPr>
          <a:xfrm>
            <a:off x="6334132" y="4757646"/>
            <a:ext cx="1097280" cy="1097280"/>
          </a:xfrm>
        </p:spPr>
        <p:txBody>
          <a:bodyPr anchor="ctr"/>
          <a:lstStyle>
            <a:lvl1pPr algn="ctr"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6256466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BF1C4-860E-420F-857D-B37BB17E6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D717E-3098-464B-98FA-CC779D2C2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BC1EB-57D3-4DEF-B541-7EAA995C3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43BB3-A9C0-4C1F-AA42-74922F05A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71473-BB09-4494-B958-6F78147C9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12451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| Three Item Chunking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7261348" y="1828800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7261348" y="3258098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7261348" y="4687396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706520" y="1633728"/>
            <a:ext cx="4353162" cy="4596385"/>
          </a:xfr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235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6114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5860372" y="1904604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4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5860372" y="3333902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5" name="Content Placeholder 11"/>
          <p:cNvSpPr>
            <a:spLocks noGrp="1"/>
          </p:cNvSpPr>
          <p:nvPr>
            <p:ph sz="quarter" idx="27" hasCustomPrompt="1"/>
          </p:nvPr>
        </p:nvSpPr>
        <p:spPr>
          <a:xfrm>
            <a:off x="5850018" y="4763200"/>
            <a:ext cx="1097280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4137165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Right | Three Item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2211046" y="1828800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2211046" y="3258098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2211046" y="4687396"/>
            <a:ext cx="4224142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0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936632" y="1633728"/>
            <a:ext cx="4548858" cy="4596385"/>
          </a:xfr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235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6114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716872" y="1904604"/>
            <a:ext cx="1131448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4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716872" y="3333902"/>
            <a:ext cx="1131448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5" name="Content Placeholder 11"/>
          <p:cNvSpPr>
            <a:spLocks noGrp="1"/>
          </p:cNvSpPr>
          <p:nvPr>
            <p:ph sz="quarter" idx="27" hasCustomPrompt="1"/>
          </p:nvPr>
        </p:nvSpPr>
        <p:spPr>
          <a:xfrm>
            <a:off x="706518" y="4763200"/>
            <a:ext cx="1131448" cy="1100432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78236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0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 Text and Three Item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988903" y="2798630"/>
            <a:ext cx="2730207" cy="164145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icon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5975" y="4725166"/>
            <a:ext cx="3296065" cy="352404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solidFill>
                  <a:schemeClr val="accent1"/>
                </a:solidFill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705974" y="5186451"/>
            <a:ext cx="3296066" cy="123865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8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description text on these lines. Keep it short and simple.</a:t>
            </a:r>
          </a:p>
        </p:txBody>
      </p:sp>
      <p:sp>
        <p:nvSpPr>
          <p:cNvPr id="17" name="Content Placeholder 11"/>
          <p:cNvSpPr>
            <a:spLocks noGrp="1"/>
          </p:cNvSpPr>
          <p:nvPr>
            <p:ph sz="quarter" idx="21" hasCustomPrompt="1"/>
          </p:nvPr>
        </p:nvSpPr>
        <p:spPr>
          <a:xfrm>
            <a:off x="4654524" y="2798630"/>
            <a:ext cx="2730207" cy="164145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icon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22" hasCustomPrompt="1"/>
          </p:nvPr>
        </p:nvSpPr>
        <p:spPr>
          <a:xfrm>
            <a:off x="4371596" y="4725166"/>
            <a:ext cx="3296065" cy="352404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solidFill>
                  <a:schemeClr val="accent1"/>
                </a:solidFill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4371594" y="5186451"/>
            <a:ext cx="3296066" cy="123865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8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description text on these lines. Keep it short and simple.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322658" y="2798630"/>
            <a:ext cx="2730207" cy="164145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icon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8037216" y="4725166"/>
            <a:ext cx="3296065" cy="352404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solidFill>
                  <a:schemeClr val="accent1"/>
                </a:solidFill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8037214" y="5186451"/>
            <a:ext cx="3296066" cy="123865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18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description text on these lines. Keep it short and simple.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705973" y="1310606"/>
            <a:ext cx="10779516" cy="1188658"/>
          </a:xfrm>
        </p:spPr>
        <p:txBody>
          <a:bodyPr lIns="182880" tIns="0" rIns="182880" bIns="0" anchor="ctr"/>
          <a:lstStyle>
            <a:lvl1pPr marL="0" indent="0" algn="l"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Add a short bit of description text in this area. Try keeping the text on a slide to a minimum. But sometimes we know descriptions are necessary. </a:t>
            </a:r>
          </a:p>
        </p:txBody>
      </p:sp>
    </p:spTree>
    <p:extLst>
      <p:ext uri="{BB962C8B-B14F-4D97-AF65-F5344CB8AC3E}">
        <p14:creationId xmlns:p14="http://schemas.microsoft.com/office/powerpoint/2010/main" val="5505733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4635500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6355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" y="2054619"/>
            <a:ext cx="4629149" cy="491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000"/>
              </a:lnSpc>
            </a:pPr>
            <a:r>
              <a:rPr lang="en-US" sz="3600" b="0" i="0" dirty="0">
                <a:solidFill>
                  <a:schemeClr val="bg1"/>
                </a:solidFill>
                <a:latin typeface="+mj-lt"/>
                <a:ea typeface="Gotham Light" charset="0"/>
                <a:cs typeface="Gotham Light" charset="0"/>
              </a:rPr>
              <a:t>Demo</a:t>
            </a:r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601" y="328231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2"/>
                </a:solidFill>
              </a:defRPr>
            </a:lvl1pPr>
            <a:lvl2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2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2"/>
                </a:solidFill>
              </a:defRPr>
            </a:lvl6pPr>
            <a:lvl7pPr>
              <a:defRPr>
                <a:solidFill>
                  <a:schemeClr val="accent2"/>
                </a:solidFill>
              </a:defRPr>
            </a:lvl7pPr>
            <a:lvl8pPr>
              <a:defRPr>
                <a:solidFill>
                  <a:schemeClr val="accent2"/>
                </a:solidFill>
              </a:defRPr>
            </a:lvl8pPr>
            <a:lvl9pPr marL="2286114" indent="0">
              <a:buNone/>
              <a:defRPr>
                <a:solidFill>
                  <a:schemeClr val="accent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bullet list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6518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8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26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r Image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117466" y="1828801"/>
            <a:ext cx="4267334" cy="2429933"/>
          </a:xfrm>
        </p:spPr>
        <p:txBody>
          <a:bodyPr lIns="182880" tIns="0" rIns="182880" bIns="0" anchor="ctr"/>
          <a:lstStyle>
            <a:lvl1pPr marL="0" indent="0" algn="ctr">
              <a:buNone/>
              <a:defRPr sz="24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97088" indent="0" algn="l">
              <a:buNone/>
              <a:defRPr sz="2200"/>
            </a:lvl2pPr>
            <a:lvl3pPr marL="596206" indent="0" algn="l">
              <a:buNone/>
              <a:defRPr sz="2200"/>
            </a:lvl3pPr>
            <a:lvl4pPr marL="883120" indent="0" algn="l">
              <a:buNone/>
              <a:defRPr sz="2200"/>
            </a:lvl4pPr>
            <a:lvl5pPr marL="1096777" indent="0" algn="l">
              <a:buNone/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image or icon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05973" y="4568350"/>
            <a:ext cx="5095377" cy="14089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394000" y="4568350"/>
            <a:ext cx="5095377" cy="14089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6808974" y="1829393"/>
            <a:ext cx="4265426" cy="2429340"/>
          </a:xfrm>
        </p:spPr>
        <p:txBody>
          <a:bodyPr lIns="182880" tIns="0" rIns="182880" bIns="0" anchor="ctr"/>
          <a:lstStyle>
            <a:lvl1pPr marL="0" indent="0" algn="ctr">
              <a:buNone/>
              <a:defRPr sz="24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marL="297088" indent="0" algn="l">
              <a:buNone/>
              <a:defRPr sz="2200"/>
            </a:lvl2pPr>
            <a:lvl3pPr marL="596206" indent="0" algn="l">
              <a:buNone/>
              <a:defRPr sz="2200"/>
            </a:lvl3pPr>
            <a:lvl4pPr marL="883120" indent="0" algn="l">
              <a:buNone/>
              <a:defRPr sz="2200"/>
            </a:lvl4pPr>
            <a:lvl5pPr marL="1096777" indent="0" algn="l">
              <a:buNone/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image or icon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29327355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r Image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1081602" y="1828800"/>
            <a:ext cx="2550598" cy="2442596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11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4817659" y="1825884"/>
            <a:ext cx="2556688" cy="2448428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4" hasCustomPrompt="1"/>
          </p:nvPr>
        </p:nvSpPr>
        <p:spPr>
          <a:xfrm>
            <a:off x="8568648" y="1842230"/>
            <a:ext cx="2522550" cy="2415736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5975" y="4568512"/>
            <a:ext cx="3296065" cy="12311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56693" y="4568512"/>
            <a:ext cx="3296065" cy="12311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181891" y="4568512"/>
            <a:ext cx="3296065" cy="1231106"/>
          </a:xfrm>
        </p:spPr>
        <p:txBody>
          <a:bodyPr lIns="182880" tIns="0" rIns="182880" bIns="0"/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000" b="0" i="0" baseline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0762259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r Image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3470670" y="1831340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1336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26" name="Content Placeholder 11"/>
          <p:cNvSpPr>
            <a:spLocks noGrp="1"/>
          </p:cNvSpPr>
          <p:nvPr>
            <p:ph sz="quarter" idx="23" hasCustomPrompt="1"/>
          </p:nvPr>
        </p:nvSpPr>
        <p:spPr>
          <a:xfrm>
            <a:off x="6245474" y="1831341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982232" y="1831341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3464068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35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6226800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7" hasCustomPrompt="1"/>
          </p:nvPr>
        </p:nvSpPr>
        <p:spPr>
          <a:xfrm>
            <a:off x="8991098" y="4683936"/>
            <a:ext cx="2503258" cy="1231106"/>
          </a:xfrm>
        </p:spPr>
        <p:txBody>
          <a:bodyPr lIns="182880" tIns="0" rIns="182880" bIns="0"/>
          <a:lstStyle>
            <a:lvl1pPr marL="0" indent="0" algn="ctr">
              <a:spcBef>
                <a:spcPts val="600"/>
              </a:spcBef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695866" y="1831341"/>
            <a:ext cx="2503258" cy="2658533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pitchFamily="50" charset="0"/>
                <a:ea typeface="Gotham Light" pitchFamily="50" charset="0"/>
                <a:cs typeface="Gotham Light" pitchFamily="50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 or icon</a:t>
            </a:r>
          </a:p>
        </p:txBody>
      </p:sp>
    </p:spTree>
    <p:extLst>
      <p:ext uri="{BB962C8B-B14F-4D97-AF65-F5344CB8AC3E}">
        <p14:creationId xmlns:p14="http://schemas.microsoft.com/office/powerpoint/2010/main" val="15986053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Only Image Chunking: Six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8163932" y="1828801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8168570" y="3365945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163932" y="4026038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36" name="Text Placeholder 3"/>
          <p:cNvSpPr>
            <a:spLocks noGrp="1"/>
          </p:cNvSpPr>
          <p:nvPr>
            <p:ph type="body" sz="quarter" idx="25" hasCustomPrompt="1"/>
          </p:nvPr>
        </p:nvSpPr>
        <p:spPr>
          <a:xfrm>
            <a:off x="4437273" y="5563182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701336" y="1828801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5975" y="3365945"/>
            <a:ext cx="3296065" cy="472978"/>
          </a:xfrm>
        </p:spPr>
        <p:txBody>
          <a:bodyPr lIns="182880" tIns="0" rIns="182880" bIns="0"/>
          <a:lstStyle>
            <a:lvl1pPr marL="0" indent="0" algn="ctr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7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4443062" y="1828801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447700" y="3365945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701336" y="4026038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32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705975" y="5563182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Content Placeholder 11"/>
          <p:cNvSpPr>
            <a:spLocks noGrp="1"/>
          </p:cNvSpPr>
          <p:nvPr>
            <p:ph sz="quarter" idx="22" hasCustomPrompt="1"/>
          </p:nvPr>
        </p:nvSpPr>
        <p:spPr>
          <a:xfrm>
            <a:off x="4443062" y="4026038"/>
            <a:ext cx="3311130" cy="1393959"/>
          </a:xfrm>
        </p:spPr>
        <p:txBody>
          <a:bodyPr lIns="182880" tIns="0" rIns="182880" bIns="0" anchor="ctr"/>
          <a:lstStyle>
            <a:lvl1pPr marL="0" indent="0" algn="ctr">
              <a:buNone/>
              <a:defRPr sz="22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</a:t>
            </a:r>
            <a:br>
              <a:rPr lang="en-US" dirty="0"/>
            </a:br>
            <a:r>
              <a:rPr lang="en-US" dirty="0"/>
              <a:t>icon only</a:t>
            </a:r>
          </a:p>
        </p:txBody>
      </p:sp>
      <p:sp>
        <p:nvSpPr>
          <p:cNvPr id="34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8178998" y="5563182"/>
            <a:ext cx="3296065" cy="472978"/>
          </a:xfrm>
        </p:spPr>
        <p:txBody>
          <a:bodyPr lIns="182880" tIns="0" rIns="182880" bIns="0"/>
          <a:lstStyle>
            <a:lvl1pPr algn="ctr"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9459810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13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716872" y="1764144"/>
            <a:ext cx="883328" cy="859114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928814" y="1567681"/>
            <a:ext cx="9264090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8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716872" y="3324002"/>
            <a:ext cx="883328" cy="859114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928814" y="3127539"/>
            <a:ext cx="9264090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716872" y="4883860"/>
            <a:ext cx="883328" cy="859114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928814" y="4687396"/>
            <a:ext cx="9264090" cy="1252043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1876425" y="1690781"/>
            <a:ext cx="0" cy="100584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1876425" y="3250639"/>
            <a:ext cx="0" cy="100584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876425" y="4810496"/>
            <a:ext cx="0" cy="100584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4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765858" y="1774964"/>
            <a:ext cx="785356" cy="785356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762126" y="1710442"/>
            <a:ext cx="9264090" cy="914400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49" name="Content Placeholder 11"/>
          <p:cNvSpPr>
            <a:spLocks noGrp="1"/>
          </p:cNvSpPr>
          <p:nvPr>
            <p:ph sz="quarter" idx="16" hasCustomPrompt="1"/>
          </p:nvPr>
        </p:nvSpPr>
        <p:spPr>
          <a:xfrm>
            <a:off x="765858" y="2966073"/>
            <a:ext cx="785356" cy="785356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5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762126" y="2901551"/>
            <a:ext cx="9264090" cy="914400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Content Placeholder 11"/>
          <p:cNvSpPr>
            <a:spLocks noGrp="1"/>
          </p:cNvSpPr>
          <p:nvPr>
            <p:ph sz="quarter" idx="18" hasCustomPrompt="1"/>
          </p:nvPr>
        </p:nvSpPr>
        <p:spPr>
          <a:xfrm>
            <a:off x="765858" y="4130264"/>
            <a:ext cx="785356" cy="785356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5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762126" y="4065742"/>
            <a:ext cx="9264090" cy="914400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Content Placeholder 11"/>
          <p:cNvSpPr>
            <a:spLocks noGrp="1"/>
          </p:cNvSpPr>
          <p:nvPr>
            <p:ph sz="quarter" idx="20" hasCustomPrompt="1"/>
          </p:nvPr>
        </p:nvSpPr>
        <p:spPr>
          <a:xfrm>
            <a:off x="765858" y="5294455"/>
            <a:ext cx="785356" cy="785356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5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762126" y="5229933"/>
            <a:ext cx="9264090" cy="914400"/>
          </a:xfrm>
        </p:spPr>
        <p:txBody>
          <a:bodyPr lIns="18288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1719262" y="1756162"/>
            <a:ext cx="0" cy="82296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1719262" y="2947271"/>
            <a:ext cx="0" cy="82296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1719262" y="4111462"/>
            <a:ext cx="0" cy="82296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1719262" y="5275653"/>
            <a:ext cx="0" cy="82296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055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5E7E7-275C-48C6-91CD-1BF624554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07247F-4EE5-4F62-9631-F7B39AD98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1A816-CE68-40C0-AAED-63CB7EA82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09757-BCD6-4719-A4DB-3BE9D1BF20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35731-26A0-4C36-839F-F1E98A892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67146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ve Item List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887742" y="1703416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1822120" y="1678946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/>
            </a:lvl1pPr>
          </a:lstStyle>
          <a:p>
            <a:r>
              <a:rPr lang="en-US" dirty="0"/>
              <a:t>Click to Add Slide Title in Title Case</a:t>
            </a:r>
          </a:p>
        </p:txBody>
      </p:sp>
      <p:sp>
        <p:nvSpPr>
          <p:cNvPr id="50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1822120" y="2646986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4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1822120" y="3568491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822120" y="4514467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829014" y="5457220"/>
            <a:ext cx="9264090" cy="734743"/>
          </a:xfrm>
        </p:spPr>
        <p:txBody>
          <a:bodyPr lIns="45720" tIns="0" rIns="182880" bIns="0" anchor="ctr"/>
          <a:lstStyle>
            <a:lvl1pPr marL="0" indent="0" algn="l"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Content Placeholder 11"/>
          <p:cNvSpPr>
            <a:spLocks noGrp="1"/>
          </p:cNvSpPr>
          <p:nvPr>
            <p:ph sz="quarter" idx="24" hasCustomPrompt="1"/>
          </p:nvPr>
        </p:nvSpPr>
        <p:spPr>
          <a:xfrm>
            <a:off x="887742" y="2671456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21" name="Content Placeholder 11"/>
          <p:cNvSpPr>
            <a:spLocks noGrp="1"/>
          </p:cNvSpPr>
          <p:nvPr>
            <p:ph sz="quarter" idx="25" hasCustomPrompt="1"/>
          </p:nvPr>
        </p:nvSpPr>
        <p:spPr>
          <a:xfrm>
            <a:off x="887742" y="3592961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22" name="Content Placeholder 11"/>
          <p:cNvSpPr>
            <a:spLocks noGrp="1"/>
          </p:cNvSpPr>
          <p:nvPr>
            <p:ph sz="quarter" idx="26" hasCustomPrompt="1"/>
          </p:nvPr>
        </p:nvSpPr>
        <p:spPr>
          <a:xfrm>
            <a:off x="887742" y="4538937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sp>
        <p:nvSpPr>
          <p:cNvPr id="23" name="Content Placeholder 11"/>
          <p:cNvSpPr>
            <a:spLocks noGrp="1"/>
          </p:cNvSpPr>
          <p:nvPr>
            <p:ph sz="quarter" idx="27" hasCustomPrompt="1"/>
          </p:nvPr>
        </p:nvSpPr>
        <p:spPr>
          <a:xfrm>
            <a:off x="887742" y="5481690"/>
            <a:ext cx="685800" cy="685800"/>
          </a:xfrm>
        </p:spPr>
        <p:txBody>
          <a:bodyPr lIns="0" tIns="0" rIns="0" bIns="0" anchor="ctr"/>
          <a:lstStyle>
            <a:lvl1pPr marL="0" indent="0" algn="ctr">
              <a:buNone/>
              <a:defRPr sz="1400" b="0" i="0" baseline="0">
                <a:latin typeface="Gotham Light" charset="0"/>
                <a:ea typeface="Gotham Light" charset="0"/>
                <a:cs typeface="Gotham Light" charset="0"/>
              </a:defRPr>
            </a:lvl1pPr>
            <a:lvl2pPr algn="ctr">
              <a:defRPr sz="2200"/>
            </a:lvl2pPr>
            <a:lvl3pPr algn="ctr">
              <a:defRPr sz="2200"/>
            </a:lvl3pPr>
            <a:lvl4pPr algn="ctr">
              <a:defRPr sz="2200"/>
            </a:lvl4pPr>
            <a:lvl5pPr algn="ctr">
              <a:defRPr sz="2200"/>
            </a:lvl5pPr>
          </a:lstStyle>
          <a:p>
            <a:pPr lvl="0"/>
            <a:r>
              <a:rPr lang="en-US" dirty="0"/>
              <a:t>Click to add image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733550" y="1680556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>
            <a:off x="1733550" y="2648596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733550" y="3570101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 userDrawn="1"/>
        </p:nvCxnSpPr>
        <p:spPr>
          <a:xfrm>
            <a:off x="1733550" y="4516077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 userDrawn="1"/>
        </p:nvCxnSpPr>
        <p:spPr>
          <a:xfrm>
            <a:off x="1733550" y="5458830"/>
            <a:ext cx="0" cy="73152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8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Two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6217330" y="2182986"/>
            <a:ext cx="5257800" cy="3488267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6515" y="2182986"/>
            <a:ext cx="5257800" cy="3488267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37963058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Thre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8051306" y="2178584"/>
            <a:ext cx="3429000" cy="3496733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376320" y="2178584"/>
            <a:ext cx="3429000" cy="3496733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1335" y="2178584"/>
            <a:ext cx="3429000" cy="3496733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21951506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Four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0"/>
          <p:cNvSpPr>
            <a:spLocks noGrp="1"/>
          </p:cNvSpPr>
          <p:nvPr>
            <p:ph sz="quarter" idx="15" hasCustomPrompt="1"/>
          </p:nvPr>
        </p:nvSpPr>
        <p:spPr>
          <a:xfrm>
            <a:off x="6217330" y="4088337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4" hasCustomPrompt="1"/>
          </p:nvPr>
        </p:nvSpPr>
        <p:spPr>
          <a:xfrm>
            <a:off x="701336" y="4088337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3" hasCustomPrompt="1"/>
          </p:nvPr>
        </p:nvSpPr>
        <p:spPr>
          <a:xfrm>
            <a:off x="6217330" y="2193545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701336" y="2193545"/>
            <a:ext cx="5257800" cy="1618875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23124215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Five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6230520" y="40526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2555535" y="40526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8051306" y="217424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376320" y="217424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6518" y="217424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9968192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: Six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10"/>
          <p:cNvSpPr>
            <a:spLocks noGrp="1"/>
          </p:cNvSpPr>
          <p:nvPr>
            <p:ph sz="quarter" idx="18" hasCustomPrompt="1"/>
          </p:nvPr>
        </p:nvSpPr>
        <p:spPr>
          <a:xfrm>
            <a:off x="8051306" y="404252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10"/>
          <p:cNvSpPr>
            <a:spLocks noGrp="1"/>
          </p:cNvSpPr>
          <p:nvPr>
            <p:ph sz="quarter" idx="17" hasCustomPrompt="1"/>
          </p:nvPr>
        </p:nvSpPr>
        <p:spPr>
          <a:xfrm>
            <a:off x="4376320" y="404252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" name="Content Placeholder 10"/>
          <p:cNvSpPr>
            <a:spLocks noGrp="1"/>
          </p:cNvSpPr>
          <p:nvPr>
            <p:ph sz="quarter" idx="16" hasCustomPrompt="1"/>
          </p:nvPr>
        </p:nvSpPr>
        <p:spPr>
          <a:xfrm>
            <a:off x="701335" y="404252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Content Placeholder 10"/>
          <p:cNvSpPr>
            <a:spLocks noGrp="1"/>
          </p:cNvSpPr>
          <p:nvPr>
            <p:ph sz="quarter" idx="12" hasCustomPrompt="1"/>
          </p:nvPr>
        </p:nvSpPr>
        <p:spPr>
          <a:xfrm>
            <a:off x="8051306" y="21640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10"/>
          <p:cNvSpPr>
            <a:spLocks noGrp="1"/>
          </p:cNvSpPr>
          <p:nvPr>
            <p:ph sz="quarter" idx="11" hasCustomPrompt="1"/>
          </p:nvPr>
        </p:nvSpPr>
        <p:spPr>
          <a:xfrm>
            <a:off x="4376320" y="21640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701335" y="2164080"/>
            <a:ext cx="3429000" cy="1643694"/>
          </a:xfrm>
          <a:solidFill>
            <a:schemeClr val="bg2"/>
          </a:solidFill>
        </p:spPr>
        <p:txBody>
          <a:bodyPr lIns="274320" tIns="274320" rIns="274320" bIns="274320" anchor="ctr">
            <a:normAutofit/>
          </a:bodyPr>
          <a:lstStyle>
            <a:lvl1pPr marL="0" indent="0" algn="ctr">
              <a:buNone/>
              <a:defRPr sz="24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28046818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152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with Description and Tab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2323988"/>
            <a:ext cx="12192000" cy="45340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182880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2633472"/>
            <a:ext cx="11436096" cy="3740904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01335" y="1160400"/>
            <a:ext cx="10778972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7" hasCustomPrompt="1"/>
          </p:nvPr>
        </p:nvSpPr>
        <p:spPr>
          <a:xfrm>
            <a:off x="374905" y="1938054"/>
            <a:ext cx="3696353" cy="447826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65380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with Description and Two Tabbed Sectio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1" y="2323988"/>
            <a:ext cx="5932448" cy="45340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182880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6484" y="2756014"/>
            <a:ext cx="5098766" cy="3618362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01335" y="1160400"/>
            <a:ext cx="10778972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76483" y="1934333"/>
            <a:ext cx="3626557" cy="442077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Filename.here</a:t>
            </a:r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6259552" y="2323988"/>
            <a:ext cx="5932448" cy="45340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6259552" y="182880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6624320" y="2755900"/>
            <a:ext cx="5212080" cy="3695700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  <a:latin typeface="Roboto Mono" charset="0"/>
                <a:ea typeface="Roboto Mono" charset="0"/>
                <a:cs typeface="Roboto Mono" charset="0"/>
              </a:defRPr>
            </a:lvl1pPr>
          </a:lstStyle>
          <a:p>
            <a:pPr lvl="0"/>
            <a:r>
              <a:rPr lang="en-US"/>
              <a:t>Click to add code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 hasCustomPrompt="1"/>
          </p:nvPr>
        </p:nvSpPr>
        <p:spPr>
          <a:xfrm>
            <a:off x="6624638" y="1933576"/>
            <a:ext cx="3738562" cy="442913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0304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Half Page with Tab and Output Sec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7899658" y="2323988"/>
            <a:ext cx="4281714" cy="45340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8600992" y="2615862"/>
            <a:ext cx="3045576" cy="3758514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tx1">
                    <a:lumMod val="7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Console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-1" y="2323988"/>
            <a:ext cx="7899657" cy="45340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0" y="182880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5" y="2615862"/>
            <a:ext cx="7125929" cy="3758514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bg1">
                    <a:lumMod val="9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0" rIns="87919" bIns="0" rtlCol="0" anchor="ctr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Code Title-Output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701335" y="1160400"/>
            <a:ext cx="10778972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7" hasCustomPrompt="1"/>
          </p:nvPr>
        </p:nvSpPr>
        <p:spPr>
          <a:xfrm>
            <a:off x="365759" y="1934333"/>
            <a:ext cx="3606801" cy="442077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2364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Half Page Title Left and Tab Righ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4460535" y="495187"/>
            <a:ext cx="7731465" cy="63628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4460536" y="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738586" y="787062"/>
            <a:ext cx="7038886" cy="5573397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bg1">
                    <a:lumMod val="9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64976" y="3022262"/>
            <a:ext cx="3526453" cy="635338"/>
          </a:xfrm>
          <a:prstGeom prst="rect">
            <a:avLst/>
          </a:prstGeom>
        </p:spPr>
        <p:txBody>
          <a:bodyPr vert="horz" lIns="0" tIns="0" rIns="87919" bIns="0" rtlCol="0" anchor="ctr" anchorCtr="0">
            <a:noAutofit/>
          </a:bodyPr>
          <a:lstStyle>
            <a:lvl1pPr algn="ctr">
              <a:defRPr sz="3000" baseline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Code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4738688" y="105532"/>
            <a:ext cx="3810952" cy="442077"/>
          </a:xfrm>
        </p:spPr>
        <p:txBody>
          <a:bodyPr anchor="ctr"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234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78FAD-99C4-422E-BCFA-F3746993BC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0D579-5FA4-4A30-A533-F6986976BE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DD496E-C2FA-450E-89DC-30D6297038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E3A739-E8A8-47DB-843E-DEE6D551E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EE986-4BFC-4CDC-8CC5-D5AD0DBB8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603872-B8EA-46AC-93F2-7A90524A7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68904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Full Page with Tab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495187"/>
            <a:ext cx="12192000" cy="636281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0" y="1"/>
            <a:ext cx="4281714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65760" y="787062"/>
            <a:ext cx="11436096" cy="5699083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bg1">
                    <a:lumMod val="9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8" name="Text Placeholder 22"/>
          <p:cNvSpPr>
            <a:spLocks noGrp="1"/>
          </p:cNvSpPr>
          <p:nvPr>
            <p:ph type="body" sz="quarter" idx="13" hasCustomPrompt="1"/>
          </p:nvPr>
        </p:nvSpPr>
        <p:spPr>
          <a:xfrm>
            <a:off x="365761" y="157116"/>
            <a:ext cx="3265547" cy="419592"/>
          </a:xfrm>
        </p:spPr>
        <p:txBody>
          <a:bodyPr anchor="ctr"/>
          <a:lstStyle>
            <a:lvl1pPr>
              <a:defRPr sz="16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err="1"/>
              <a:t>Filename.here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72839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Dark Full Page with Title and Descrip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1458410"/>
            <a:ext cx="11414760" cy="4915966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74904" y="377072"/>
            <a:ext cx="11414760" cy="437131"/>
          </a:xfrm>
          <a:prstGeom prst="rect">
            <a:avLst/>
          </a:prstGeom>
        </p:spPr>
        <p:txBody>
          <a:bodyPr vert="horz" lIns="0" tIns="0" rIns="87919" bIns="0" rtlCol="0" anchor="ctr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Code Title-Output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74905" y="914954"/>
            <a:ext cx="11414759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</p:spTree>
    <p:extLst>
      <p:ext uri="{BB962C8B-B14F-4D97-AF65-F5344CB8AC3E}">
        <p14:creationId xmlns:p14="http://schemas.microsoft.com/office/powerpoint/2010/main" val="129802141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Title Half Page with Tab and Output"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4642812"/>
            <a:ext cx="12192000" cy="221518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2149450"/>
            <a:ext cx="12192000" cy="2609111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t" anchorCtr="0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1" y="1654264"/>
            <a:ext cx="3980329" cy="653143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2441325"/>
            <a:ext cx="11402568" cy="2014928"/>
          </a:xfrm>
        </p:spPr>
        <p:txBody>
          <a:bodyPr anchor="ctr" anchorCtr="0"/>
          <a:lstStyle>
            <a:lvl1pPr marL="0" indent="0">
              <a:buNone/>
              <a:defRPr sz="1800" baseline="0">
                <a:solidFill>
                  <a:schemeClr val="bg1">
                    <a:lumMod val="9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80088" y="588392"/>
            <a:ext cx="11317222" cy="437131"/>
          </a:xfrm>
          <a:prstGeom prst="rect">
            <a:avLst/>
          </a:prstGeom>
        </p:spPr>
        <p:txBody>
          <a:bodyPr vert="horz" lIns="0" tIns="0" rIns="87919" bIns="0" rtlCol="0" anchor="ctr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Code Title Half Page-Output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74904" y="5124351"/>
            <a:ext cx="11402568" cy="1367856"/>
          </a:xfrm>
        </p:spPr>
        <p:txBody>
          <a:bodyPr anchor="t" anchorCtr="0"/>
          <a:lstStyle>
            <a:lvl1pPr marL="0" indent="0">
              <a:buNone/>
              <a:defRPr sz="1800" baseline="0">
                <a:solidFill>
                  <a:schemeClr val="tx1">
                    <a:lumMod val="75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Code output or other items</a:t>
            </a:r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4" hasCustomPrompt="1"/>
          </p:nvPr>
        </p:nvSpPr>
        <p:spPr>
          <a:xfrm>
            <a:off x="365760" y="1811782"/>
            <a:ext cx="2915924" cy="419592"/>
          </a:xfrm>
        </p:spPr>
        <p:txBody>
          <a:bodyPr anchor="ctr"/>
          <a:lstStyle>
            <a:lvl1pPr>
              <a:defRPr sz="16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file name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74904" y="1160400"/>
            <a:ext cx="11322406" cy="369553"/>
          </a:xfrm>
        </p:spPr>
        <p:txBody>
          <a:bodyPr anchor="ctr"/>
          <a:lstStyle>
            <a:lvl1pPr algn="ctr">
              <a:defRPr sz="2200" baseline="0">
                <a:solidFill>
                  <a:schemeClr val="bg1"/>
                </a:solidFill>
                <a:latin typeface="+mj-lt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add a line </a:t>
            </a:r>
            <a:r>
              <a:rPr lang="en-US"/>
              <a:t>of text here </a:t>
            </a:r>
            <a:r>
              <a:rPr lang="en-US" dirty="0"/>
              <a:t>if needed</a:t>
            </a:r>
          </a:p>
        </p:txBody>
      </p:sp>
    </p:spTree>
    <p:extLst>
      <p:ext uri="{BB962C8B-B14F-4D97-AF65-F5344CB8AC3E}">
        <p14:creationId xmlns:p14="http://schemas.microsoft.com/office/powerpoint/2010/main" val="116061221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Dark Half Page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"/>
            <a:ext cx="12192000" cy="3888257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560174"/>
            <a:ext cx="11390376" cy="3039761"/>
          </a:xfrm>
        </p:spPr>
        <p:txBody>
          <a:bodyPr anchor="b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74904" y="4094208"/>
            <a:ext cx="11390376" cy="437131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374904" y="4737288"/>
            <a:ext cx="11390376" cy="1835981"/>
          </a:xfrm>
        </p:spPr>
        <p:txBody>
          <a:bodyPr anchor="t"/>
          <a:lstStyle>
            <a:lvl1pPr marL="0" indent="0">
              <a:defRPr sz="2200" baseline="0">
                <a:latin typeface="+mn-lt"/>
              </a:defRPr>
            </a:lvl1pPr>
            <a:lvl2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24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09163974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Light Half Page Horizont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1"/>
            <a:ext cx="12192000" cy="388825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7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560174"/>
            <a:ext cx="11390376" cy="3039761"/>
          </a:xfrm>
        </p:spPr>
        <p:txBody>
          <a:bodyPr anchor="b"/>
          <a:lstStyle>
            <a:lvl1pPr marL="0" indent="0">
              <a:buNone/>
              <a:defRPr sz="1800" baseline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74904" y="4094208"/>
            <a:ext cx="11390376" cy="437131"/>
          </a:xfrm>
        </p:spPr>
        <p:txBody>
          <a:bodyPr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sp>
        <p:nvSpPr>
          <p:cNvPr id="10" name="Content Placeholder 11"/>
          <p:cNvSpPr>
            <a:spLocks noGrp="1"/>
          </p:cNvSpPr>
          <p:nvPr>
            <p:ph sz="quarter" idx="12" hasCustomPrompt="1"/>
          </p:nvPr>
        </p:nvSpPr>
        <p:spPr>
          <a:xfrm>
            <a:off x="374904" y="4737288"/>
            <a:ext cx="11390376" cy="1835981"/>
          </a:xfrm>
        </p:spPr>
        <p:txBody>
          <a:bodyPr anchor="t"/>
          <a:lstStyle>
            <a:lvl1pPr marL="0" indent="0">
              <a:defRPr sz="2200" baseline="0">
                <a:latin typeface="+mn-lt"/>
              </a:defRPr>
            </a:lvl1pPr>
            <a:lvl2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>
              <a:defRPr sz="22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>
              <a:defRPr sz="2400" b="0" i="0">
                <a:latin typeface="+mn-lt"/>
                <a:ea typeface="Gotham Light" pitchFamily="50" charset="0"/>
                <a:cs typeface="Gotham Light" pitchFamily="50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7299260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Dark Full Page with Title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1403174"/>
            <a:ext cx="11426952" cy="4971203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6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74904" y="588392"/>
            <a:ext cx="11426952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27301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Light Full Page with 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374904" y="1403174"/>
            <a:ext cx="11426952" cy="4971203"/>
          </a:xfrm>
        </p:spPr>
        <p:txBody>
          <a:bodyPr anchor="ctr"/>
          <a:lstStyle>
            <a:lvl1pPr marL="0" indent="0">
              <a:buNone/>
              <a:defRPr sz="1800" baseline="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  <a:cs typeface="Consolas" panose="020B0609020204030204" pitchFamily="49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74904" y="588392"/>
            <a:ext cx="11426952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22955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Dark Half Page Vertical with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31" tIns="45716" rIns="91431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err="1">
              <a:solidFill>
                <a:schemeClr val="bg1"/>
              </a:solidFill>
              <a:latin typeface="+mn-lt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74904" y="487681"/>
            <a:ext cx="5306568" cy="5884799"/>
          </a:xfrm>
        </p:spPr>
        <p:txBody>
          <a:bodyPr anchor="t"/>
          <a:lstStyle>
            <a:lvl1pPr marL="0" indent="0">
              <a:spcBef>
                <a:spcPts val="1800"/>
              </a:spcBef>
              <a:buNone/>
              <a:defRPr sz="1800"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470904" y="487681"/>
            <a:ext cx="5269992" cy="5884799"/>
          </a:xfrm>
        </p:spPr>
        <p:txBody>
          <a:bodyPr/>
          <a:lstStyle>
            <a:lvl1pPr marL="284178" indent="-284178">
              <a:lnSpc>
                <a:spcPts val="2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1800" baseline="0">
                <a:solidFill>
                  <a:schemeClr val="tx1"/>
                </a:solidFill>
              </a:defRPr>
            </a:lvl1pPr>
            <a:lvl2pPr marL="284178" indent="0">
              <a:lnSpc>
                <a:spcPts val="2000"/>
              </a:lnSpc>
              <a:buFontTx/>
              <a:buNone/>
              <a:defRPr/>
            </a:lvl2pPr>
            <a:lvl3pPr marL="284178" indent="0">
              <a:buFontTx/>
              <a:buNone/>
              <a:defRPr/>
            </a:lvl3pPr>
            <a:lvl4pPr marL="284178" indent="0">
              <a:buFontTx/>
              <a:buNone/>
              <a:defRPr/>
            </a:lvl4pPr>
            <a:lvl5pPr marL="284178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a note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Line your note up with the corresponding code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4981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: Light Half Vertical Page with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1"/>
            <a:ext cx="6096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31" tIns="45716" rIns="91431" bIns="4571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00" dirty="0" err="1">
              <a:solidFill>
                <a:schemeClr val="bg1"/>
              </a:solidFill>
              <a:latin typeface="Gotham Medium" panose="02000604030000020004" pitchFamily="50" charset="0"/>
            </a:endParaRP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7" hasCustomPrompt="1"/>
          </p:nvPr>
        </p:nvSpPr>
        <p:spPr>
          <a:xfrm>
            <a:off x="374904" y="487681"/>
            <a:ext cx="5306568" cy="5884799"/>
          </a:xfrm>
        </p:spPr>
        <p:txBody>
          <a:bodyPr anchor="t"/>
          <a:lstStyle>
            <a:lvl1pPr marL="0" indent="0">
              <a:spcBef>
                <a:spcPts val="1800"/>
              </a:spcBef>
              <a:buNone/>
              <a:defRPr sz="1800">
                <a:solidFill>
                  <a:schemeClr val="bg2">
                    <a:lumMod val="10000"/>
                  </a:schemeClr>
                </a:solidFill>
                <a:latin typeface="Roboto Mono" pitchFamily="2" charset="0"/>
                <a:ea typeface="Roboto Mono" pitchFamily="2" charset="0"/>
              </a:defRPr>
            </a:lvl1pPr>
            <a:lvl2pPr marL="297088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2pPr>
            <a:lvl3pPr marL="596204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3pPr>
            <a:lvl4pPr marL="883119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4pPr>
            <a:lvl5pPr marL="1096775" indent="0">
              <a:buNone/>
              <a:defRPr>
                <a:solidFill>
                  <a:schemeClr val="bg1"/>
                </a:solidFill>
                <a:latin typeface="Roboto Mono" pitchFamily="2" charset="0"/>
                <a:ea typeface="Roboto Mono" pitchFamily="2" charset="0"/>
              </a:defRPr>
            </a:lvl5pPr>
          </a:lstStyle>
          <a:p>
            <a:pPr lvl="0"/>
            <a:r>
              <a:rPr lang="en-US" dirty="0"/>
              <a:t>Click to add code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470904" y="487681"/>
            <a:ext cx="5269992" cy="5884799"/>
          </a:xfrm>
        </p:spPr>
        <p:txBody>
          <a:bodyPr/>
          <a:lstStyle>
            <a:lvl1pPr marL="284178" indent="-284178">
              <a:lnSpc>
                <a:spcPts val="2000"/>
              </a:lnSpc>
              <a:spcBef>
                <a:spcPts val="0"/>
              </a:spcBef>
              <a:buSzPct val="70000"/>
              <a:buFont typeface="Wingdings 3" panose="05040102010807070707" pitchFamily="18" charset="2"/>
              <a:buChar char="t"/>
              <a:defRPr sz="1800" baseline="0">
                <a:solidFill>
                  <a:schemeClr val="tx1"/>
                </a:solidFill>
              </a:defRPr>
            </a:lvl1pPr>
            <a:lvl2pPr marL="284178" indent="0">
              <a:lnSpc>
                <a:spcPts val="2000"/>
              </a:lnSpc>
              <a:buFontTx/>
              <a:buNone/>
              <a:defRPr/>
            </a:lvl2pPr>
            <a:lvl3pPr marL="284178" indent="0">
              <a:buFontTx/>
              <a:buNone/>
              <a:defRPr/>
            </a:lvl3pPr>
            <a:lvl4pPr marL="284178" indent="0">
              <a:buFontTx/>
              <a:buNone/>
              <a:defRPr/>
            </a:lvl4pPr>
            <a:lvl5pPr marL="284178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a note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Line your note up with the corresponding code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8760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eft | Title/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473529" y="426705"/>
            <a:ext cx="3518807" cy="5990425"/>
          </a:xfrm>
        </p:spPr>
        <p:txBody>
          <a:bodyPr anchor="ctr"/>
          <a:lstStyle>
            <a:lvl1pPr algn="r">
              <a:defRPr sz="2400">
                <a:solidFill>
                  <a:schemeClr val="accent1"/>
                </a:solidFill>
                <a:latin typeface="+mn-lt"/>
              </a:defRPr>
            </a:lvl1pPr>
            <a:lvl2pPr marL="586033" indent="-288944" algn="r">
              <a:buFont typeface="Myriad Pro" panose="020B0503030403020204" pitchFamily="34" charset="0"/>
              <a:buChar char=" "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marL="883118" indent="-286912" algn="r">
              <a:buFont typeface="Myriad Pro" panose="020B0503030403020204" pitchFamily="34" charset="0"/>
              <a:buChar char=" "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marL="1096779" indent="-213659" algn="r">
              <a:buFont typeface="Myriad Pro" panose="020B0503030403020204" pitchFamily="34" charset="0"/>
              <a:buChar char=" "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marL="1096777" indent="0" algn="r">
              <a:buFont typeface="Myriad Pro" panose="020B0503030403020204" pitchFamily="34" charset="0"/>
              <a:buNone/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</a:lstStyle>
          <a:p>
            <a:pPr lvl="0"/>
            <a:r>
              <a:rPr lang="en-US" dirty="0"/>
              <a:t>Click to add short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584700" y="426705"/>
            <a:ext cx="0" cy="5990425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5069712" y="1598904"/>
            <a:ext cx="6273479" cy="3646025"/>
          </a:xfrm>
        </p:spPr>
        <p:txBody>
          <a:bodyPr anchor="ctr"/>
          <a:lstStyle>
            <a:lvl1pPr>
              <a:lnSpc>
                <a:spcPct val="100000"/>
              </a:lnSpc>
              <a:defRPr sz="3600" b="0" i="0">
                <a:latin typeface="+mj-lt"/>
                <a:ea typeface="Gotham Light" charset="0"/>
                <a:cs typeface="Gotham Light" charset="0"/>
              </a:defRPr>
            </a:lvl1pPr>
          </a:lstStyle>
          <a:p>
            <a:pPr lvl="0"/>
            <a:r>
              <a:rPr lang="en-US" dirty="0"/>
              <a:t>Click to Add Title or Click Icon to Add Graphic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slide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2657278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B5BD9-5E48-4A6B-9E78-7F25964BE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2CBC4B-7B83-449A-9CC5-DA105D26F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DBB42E-5CFA-4841-85D7-C4A2F3557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AD299F-5530-4E10-9214-FA3E6E9B73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E622D5-8AC4-42CA-B3F6-4B73F66020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634E27-D380-4CD3-96FC-566BB43B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0FA306-F8DF-4116-9DD1-CA83F7379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BE306E-1773-4EA8-B78F-BFC0EE01F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601219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r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037365" y="426705"/>
            <a:ext cx="6776355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235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6114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longer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4584700" y="426705"/>
            <a:ext cx="0" cy="5990425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748145" y="1598904"/>
            <a:ext cx="3383892" cy="3646025"/>
          </a:xfrm>
        </p:spPr>
        <p:txBody>
          <a:bodyPr anchor="ctr"/>
          <a:lstStyle>
            <a:lvl1pPr algn="r">
              <a:lnSpc>
                <a:spcPct val="100000"/>
              </a:lnSpc>
              <a:defRPr sz="3600" b="0" i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pPr lvl="0"/>
            <a:r>
              <a:rPr lang="en-US" dirty="0"/>
              <a:t>Click to Add Title or Click Icon to Add Graphic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-1463041" y="0"/>
            <a:ext cx="146304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b="0" dirty="0">
                <a:latin typeface="Gotham Medium" panose="02000604030000020004" pitchFamily="50" charset="0"/>
              </a:rPr>
              <a:t>This slide is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preset</a:t>
            </a:r>
            <a:r>
              <a:rPr lang="en-US" sz="1400" b="0" dirty="0">
                <a:solidFill>
                  <a:schemeClr val="accent1"/>
                </a:solidFill>
                <a:latin typeface="Gotham Medium" panose="02000604030000020004" pitchFamily="50" charset="0"/>
              </a:rPr>
              <a:t> </a:t>
            </a:r>
            <a:r>
              <a:rPr lang="en-US" sz="1400" b="0" dirty="0">
                <a:latin typeface="Gotham Medium" panose="02000604030000020004" pitchFamily="50" charset="0"/>
              </a:rPr>
              <a:t>with </a:t>
            </a:r>
            <a:r>
              <a:rPr lang="en-US" sz="1400" b="1" dirty="0">
                <a:solidFill>
                  <a:schemeClr val="accent1"/>
                </a:solidFill>
                <a:latin typeface="Gotham Medium" panose="02000604030000020004" pitchFamily="50" charset="0"/>
              </a:rPr>
              <a:t>animations</a:t>
            </a:r>
          </a:p>
        </p:txBody>
      </p:sp>
    </p:spTree>
    <p:extLst>
      <p:ext uri="{BB962C8B-B14F-4D97-AF65-F5344CB8AC3E}">
        <p14:creationId xmlns:p14="http://schemas.microsoft.com/office/powerpoint/2010/main" val="226870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17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itle or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6519" y="583181"/>
            <a:ext cx="10778971" cy="437131"/>
          </a:xfrm>
        </p:spPr>
        <p:txBody>
          <a:bodyPr/>
          <a:lstStyle/>
          <a:p>
            <a:r>
              <a:rPr lang="en-US" dirty="0"/>
              <a:t>Click to Add Slide Title in Title Case</a:t>
            </a:r>
          </a:p>
        </p:txBody>
      </p:sp>
      <p:sp>
        <p:nvSpPr>
          <p:cNvPr id="3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037365" y="1570616"/>
            <a:ext cx="6776355" cy="4130938"/>
          </a:xfrm>
        </p:spPr>
        <p:txBody>
          <a:bodyPr anchor="ctr"/>
          <a:lstStyle>
            <a:lvl1pPr algn="l">
              <a:lnSpc>
                <a:spcPct val="100000"/>
              </a:lnSpc>
              <a:defRPr sz="240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 marL="1427235" indent="0">
              <a:buNone/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 marL="2286114" indent="0">
              <a:buNone/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longer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4584700" y="1570616"/>
            <a:ext cx="0" cy="4130938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sz="quarter" idx="14" hasCustomPrompt="1"/>
          </p:nvPr>
        </p:nvSpPr>
        <p:spPr>
          <a:xfrm>
            <a:off x="706519" y="1813071"/>
            <a:ext cx="3425519" cy="3646025"/>
          </a:xfrm>
        </p:spPr>
        <p:txBody>
          <a:bodyPr anchor="ctr"/>
          <a:lstStyle>
            <a:lvl1pPr algn="r">
              <a:lnSpc>
                <a:spcPct val="100000"/>
              </a:lnSpc>
              <a:defRPr sz="2800" b="0" i="0">
                <a:latin typeface="+mj-lt"/>
                <a:ea typeface="Gotham Rounded Light" charset="0"/>
                <a:cs typeface="Gotham Rounded Light" charset="0"/>
              </a:defRPr>
            </a:lvl1pPr>
          </a:lstStyle>
          <a:p>
            <a:pPr lvl="0"/>
            <a:r>
              <a:rPr lang="en-US" dirty="0"/>
              <a:t>Click to Add Title </a:t>
            </a:r>
            <a:br>
              <a:rPr lang="en-US" dirty="0"/>
            </a:br>
            <a:r>
              <a:rPr lang="en-US" dirty="0"/>
              <a:t>or Click Icon </a:t>
            </a:r>
            <a:br>
              <a:rPr lang="en-US" dirty="0"/>
            </a:br>
            <a:r>
              <a:rPr lang="en-US" dirty="0"/>
              <a:t>to Add Graphic</a:t>
            </a:r>
          </a:p>
        </p:txBody>
      </p:sp>
    </p:spTree>
    <p:extLst>
      <p:ext uri="{BB962C8B-B14F-4D97-AF65-F5344CB8AC3E}">
        <p14:creationId xmlns:p14="http://schemas.microsoft.com/office/powerpoint/2010/main" val="302380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6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7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8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3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9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648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Edge Bleed Image Left |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" y="0"/>
            <a:ext cx="4635499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" y="0"/>
            <a:ext cx="463549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82880" tIns="182880" rIns="182880" bIns="182880" rtlCol="0" anchor="ctr"/>
          <a:lstStyle/>
          <a:p>
            <a:pPr algn="ctr">
              <a:spcBef>
                <a:spcPts val="600"/>
              </a:spcBef>
            </a:pP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181600" y="328231"/>
            <a:ext cx="6463307" cy="5990425"/>
          </a:xfrm>
        </p:spPr>
        <p:txBody>
          <a:bodyPr anchor="ctr"/>
          <a:lstStyle>
            <a:lvl1pPr algn="l">
              <a:lnSpc>
                <a:spcPct val="100000"/>
              </a:lnSpc>
              <a:defRPr sz="2400" baseline="0">
                <a:solidFill>
                  <a:schemeClr val="accent1"/>
                </a:solidFill>
                <a:latin typeface="+mn-lt"/>
              </a:defRPr>
            </a:lvl1pPr>
            <a:lvl2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2pPr>
            <a:lvl3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3pPr>
            <a:lvl4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4pPr>
            <a:lvl5pPr algn="l">
              <a:defRPr sz="2400" b="0" i="0">
                <a:solidFill>
                  <a:schemeClr val="accent1"/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5pPr>
            <a:lvl6pPr>
              <a:defRPr>
                <a:solidFill>
                  <a:schemeClr val="accent1"/>
                </a:solidFill>
              </a:defRPr>
            </a:lvl6pPr>
            <a:lvl7pPr>
              <a:defRPr>
                <a:solidFill>
                  <a:schemeClr val="accent1"/>
                </a:solidFill>
              </a:defRPr>
            </a:lvl7pPr>
            <a:lvl8pPr>
              <a:defRPr>
                <a:solidFill>
                  <a:schemeClr val="accent1"/>
                </a:solidFill>
              </a:defRPr>
            </a:lvl8pPr>
            <a:lvl9pPr>
              <a:defRPr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4635499" cy="6858000"/>
          </a:xfrm>
          <a:solidFill>
            <a:schemeClr val="bg1"/>
          </a:solidFill>
        </p:spPr>
        <p:txBody>
          <a:bodyPr anchor="ctr"/>
          <a:lstStyle>
            <a:lvl1pPr algn="ctr">
              <a:defRPr>
                <a:latin typeface="+mj-lt"/>
              </a:defRPr>
            </a:lvl1pPr>
          </a:lstStyle>
          <a:p>
            <a:pPr lvl="0"/>
            <a:r>
              <a:rPr lang="en-US" dirty="0"/>
              <a:t>Click Icon</a:t>
            </a:r>
            <a:br>
              <a:rPr lang="en-US" dirty="0"/>
            </a:br>
            <a:r>
              <a:rPr lang="en-US" dirty="0"/>
              <a:t>to Add Graphic</a:t>
            </a:r>
          </a:p>
        </p:txBody>
      </p:sp>
    </p:spTree>
    <p:extLst>
      <p:ext uri="{BB962C8B-B14F-4D97-AF65-F5344CB8AC3E}">
        <p14:creationId xmlns:p14="http://schemas.microsoft.com/office/powerpoint/2010/main" val="4021245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6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2"/>
                      </p:to>
                    </p:animClr>
                  </p:sub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ircle Image Left | Title and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267201" y="3006661"/>
            <a:ext cx="6859483" cy="17251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400" b="0" i="0">
                <a:solidFill>
                  <a:schemeClr val="accent1"/>
                </a:solidFill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  <a:lvl2pPr>
              <a:spcBef>
                <a:spcPts val="600"/>
              </a:spcBef>
              <a:defRPr baseline="0">
                <a:solidFill>
                  <a:schemeClr val="accent1"/>
                </a:solidFill>
              </a:defRPr>
            </a:lvl2pPr>
            <a:lvl3pPr>
              <a:defRPr>
                <a:solidFill>
                  <a:schemeClr val="accent1"/>
                </a:solidFill>
              </a:defRPr>
            </a:lvl3pPr>
            <a:lvl4pPr>
              <a:defRPr>
                <a:solidFill>
                  <a:schemeClr val="accent1"/>
                </a:solidFill>
              </a:defRPr>
            </a:lvl4pPr>
            <a:lvl5pPr>
              <a:defRPr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4267201" y="2071872"/>
            <a:ext cx="6859483" cy="833377"/>
          </a:xfrm>
        </p:spPr>
        <p:txBody>
          <a:bodyPr anchor="b">
            <a:normAutofit/>
          </a:bodyPr>
          <a:lstStyle>
            <a:lvl1pPr algn="l">
              <a:defRPr sz="3600" spc="-112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Slide Title</a:t>
            </a:r>
          </a:p>
        </p:txBody>
      </p:sp>
      <p:sp>
        <p:nvSpPr>
          <p:cNvPr id="4" name="Picture Placeholder 2"/>
          <p:cNvSpPr>
            <a:spLocks noGrp="1"/>
          </p:cNvSpPr>
          <p:nvPr>
            <p:ph type="pic" sz="quarter" idx="15" hasCustomPrompt="1"/>
          </p:nvPr>
        </p:nvSpPr>
        <p:spPr>
          <a:xfrm>
            <a:off x="734252" y="2025856"/>
            <a:ext cx="2891818" cy="2891818"/>
          </a:xfrm>
          <a:prstGeom prst="ellipse">
            <a:avLst/>
          </a:prstGeom>
          <a:noFill/>
          <a:ln>
            <a:solidFill>
              <a:srgbClr val="F8F8F8"/>
            </a:solidFill>
          </a:ln>
        </p:spPr>
        <p:txBody>
          <a:bodyPr anchor="ctr"/>
          <a:lstStyle>
            <a:lvl1pPr algn="ctr">
              <a:defRPr sz="2000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photo</a:t>
            </a:r>
          </a:p>
        </p:txBody>
      </p:sp>
    </p:spTree>
    <p:extLst>
      <p:ext uri="{BB962C8B-B14F-4D97-AF65-F5344CB8AC3E}">
        <p14:creationId xmlns:p14="http://schemas.microsoft.com/office/powerpoint/2010/main" val="980396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bldLvl="2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  <p:subTnLst>
                    <p:animClr clrSpc="rgb" dir="cw">
                      <p:cBhvr override="childStyle">
                        <p:cTn dur="1" fill="hold" display="0" masterRel="nextClick" afterEffect="1"/>
                        <p:tgtEl>
                          <p:spTgt spid="9"/>
                        </p:tgtEl>
                        <p:attrNameLst>
                          <p:attrName>ppt_c</p:attrName>
                        </p:attrNameLst>
                      </p:cBhvr>
                      <p:to>
                        <a:schemeClr val="tx1"/>
                      </p:to>
                    </p:animClr>
                  </p:sub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 userDrawn="1"/>
        </p:nvCxnSpPr>
        <p:spPr>
          <a:xfrm>
            <a:off x="6096000" y="1762126"/>
            <a:ext cx="0" cy="464547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706519" y="1762125"/>
            <a:ext cx="5152416" cy="438150"/>
          </a:xfrm>
        </p:spPr>
        <p:txBody>
          <a:bodyPr/>
          <a:lstStyle>
            <a:lvl1pPr algn="r"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Compare item one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06519" y="2428876"/>
            <a:ext cx="5152417" cy="3978728"/>
          </a:xfrm>
        </p:spPr>
        <p:txBody>
          <a:bodyPr/>
          <a:lstStyle>
            <a:lvl1pPr marL="0" indent="0" algn="r">
              <a:lnSpc>
                <a:spcPct val="90000"/>
              </a:lnSpc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6333067" y="1762125"/>
            <a:ext cx="5152421" cy="438150"/>
          </a:xfrm>
        </p:spPr>
        <p:txBody>
          <a:bodyPr/>
          <a:lstStyle>
            <a:lvl1pPr marL="0" indent="0" algn="l">
              <a:buNone/>
              <a:defRPr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Compare item two</a:t>
            </a:r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6333066" y="2428876"/>
            <a:ext cx="5152422" cy="3978728"/>
          </a:xfrm>
        </p:spPr>
        <p:txBody>
          <a:bodyPr/>
          <a:lstStyle>
            <a:lvl1pPr marL="0" indent="0" algn="l">
              <a:lnSpc>
                <a:spcPct val="90000"/>
              </a:lnSpc>
              <a:buNone/>
              <a:defRPr sz="2000" b="0" i="0">
                <a:latin typeface="+mn-lt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706519" y="588392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>
            <a:lvl1pPr algn="ctr">
              <a:defRPr baseline="0">
                <a:latin typeface="+mj-lt"/>
              </a:defRPr>
            </a:lvl1pPr>
          </a:lstStyle>
          <a:p>
            <a:r>
              <a:rPr lang="en-US" dirty="0"/>
              <a:t>Click to Add Slide Title in Title Case</a:t>
            </a:r>
          </a:p>
        </p:txBody>
      </p:sp>
    </p:spTree>
    <p:extLst>
      <p:ext uri="{BB962C8B-B14F-4D97-AF65-F5344CB8AC3E}">
        <p14:creationId xmlns:p14="http://schemas.microsoft.com/office/powerpoint/2010/main" val="1672177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2015068" y="1114004"/>
            <a:ext cx="8170333" cy="4629992"/>
          </a:xfrm>
          <a:noFill/>
          <a:ln>
            <a:noFill/>
          </a:ln>
        </p:spPr>
        <p:txBody>
          <a:bodyPr anchor="ctr">
            <a:normAutofit/>
          </a:bodyPr>
          <a:lstStyle>
            <a:lvl1pPr algn="ctr">
              <a:defRPr sz="4800" spc="-112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This is a short, important statement to bring attention to something.</a:t>
            </a:r>
          </a:p>
        </p:txBody>
      </p:sp>
    </p:spTree>
    <p:extLst>
      <p:ext uri="{BB962C8B-B14F-4D97-AF65-F5344CB8AC3E}">
        <p14:creationId xmlns:p14="http://schemas.microsoft.com/office/powerpoint/2010/main" val="40539040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-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1056445" y="1076328"/>
            <a:ext cx="10070239" cy="2720171"/>
          </a:xfrm>
        </p:spPr>
        <p:txBody>
          <a:bodyPr anchor="b">
            <a:normAutofit/>
          </a:bodyPr>
          <a:lstStyle>
            <a:lvl1pPr marL="0" marR="0" indent="0" algn="l" defTabSz="58603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200" b="0" i="0" smtClean="0">
                <a:solidFill>
                  <a:schemeClr val="accent4"/>
                </a:solidFill>
                <a:effectLst/>
              </a:defRPr>
            </a:lvl1pPr>
          </a:lstStyle>
          <a:p>
            <a:r>
              <a:rPr lang="en-US" dirty="0"/>
              <a:t>“Life is trying things to see if </a:t>
            </a:r>
            <a:br>
              <a:rPr lang="en-US" dirty="0"/>
            </a:br>
            <a:r>
              <a:rPr lang="en-US" dirty="0"/>
              <a:t>they work.”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55982" y="3990977"/>
            <a:ext cx="10070513" cy="561975"/>
          </a:xfrm>
        </p:spPr>
        <p:txBody>
          <a:bodyPr/>
          <a:lstStyle>
            <a:lvl1pPr marL="0" indent="0">
              <a:buNone/>
              <a:defRPr sz="2400" b="0" i="0"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</a:lstStyle>
          <a:p>
            <a:pPr lvl="0"/>
            <a:r>
              <a:rPr lang="en-US" dirty="0"/>
              <a:t>Ray Bradbury</a:t>
            </a:r>
          </a:p>
        </p:txBody>
      </p:sp>
    </p:spTree>
    <p:extLst>
      <p:ext uri="{BB962C8B-B14F-4D97-AF65-F5344CB8AC3E}">
        <p14:creationId xmlns:p14="http://schemas.microsoft.com/office/powerpoint/2010/main" val="21102039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-l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2"/>
          <p:cNvSpPr>
            <a:spLocks noGrp="1"/>
          </p:cNvSpPr>
          <p:nvPr>
            <p:ph type="title" hasCustomPrompt="1"/>
          </p:nvPr>
        </p:nvSpPr>
        <p:spPr>
          <a:xfrm>
            <a:off x="1056445" y="745959"/>
            <a:ext cx="10070239" cy="3724308"/>
          </a:xfrm>
        </p:spPr>
        <p:txBody>
          <a:bodyPr anchor="b">
            <a:normAutofit/>
          </a:bodyPr>
          <a:lstStyle>
            <a:lvl1pPr marL="0" marR="0" indent="0" algn="l" defTabSz="58603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000" b="0" i="0" smtClean="0">
                <a:effectLst/>
              </a:defRPr>
            </a:lvl1pPr>
          </a:lstStyle>
          <a:p>
            <a:r>
              <a:rPr lang="en-US" dirty="0"/>
              <a:t>“It had long since come to my attention that people of accomplishment rarely sat back and let things happen to them. They went out and happened to things.”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055982" y="4664745"/>
            <a:ext cx="10070513" cy="561975"/>
          </a:xfrm>
        </p:spPr>
        <p:txBody>
          <a:bodyPr/>
          <a:lstStyle>
            <a:lvl1pPr marL="0" indent="0">
              <a:buNone/>
              <a:defRPr sz="2400" b="0" i="0">
                <a:latin typeface="+mn-lt"/>
                <a:ea typeface="Gotham Medium" panose="02000604030000020004" pitchFamily="50" charset="0"/>
                <a:cs typeface="Gotham Medium" panose="02000604030000020004" pitchFamily="50" charset="0"/>
              </a:defRPr>
            </a:lvl1pPr>
          </a:lstStyle>
          <a:p>
            <a:pPr lvl="0"/>
            <a:r>
              <a:rPr lang="en-US" dirty="0"/>
              <a:t>Leonardo Da Vinci</a:t>
            </a:r>
          </a:p>
        </p:txBody>
      </p:sp>
    </p:spTree>
    <p:extLst>
      <p:ext uri="{BB962C8B-B14F-4D97-AF65-F5344CB8AC3E}">
        <p14:creationId xmlns:p14="http://schemas.microsoft.com/office/powerpoint/2010/main" val="340397524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056445" y="3006661"/>
            <a:ext cx="10070239" cy="172513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799" b="0" i="0"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pPr lvl="0"/>
            <a:r>
              <a:rPr lang="en-US" dirty="0"/>
              <a:t>Click to add definition</a:t>
            </a:r>
          </a:p>
        </p:txBody>
      </p:sp>
      <p:sp>
        <p:nvSpPr>
          <p:cNvPr id="13" name="Title 12"/>
          <p:cNvSpPr>
            <a:spLocks noGrp="1"/>
          </p:cNvSpPr>
          <p:nvPr>
            <p:ph type="title" hasCustomPrompt="1"/>
          </p:nvPr>
        </p:nvSpPr>
        <p:spPr>
          <a:xfrm>
            <a:off x="1056445" y="2071872"/>
            <a:ext cx="10070239" cy="833377"/>
          </a:xfrm>
        </p:spPr>
        <p:txBody>
          <a:bodyPr anchor="b">
            <a:normAutofit/>
          </a:bodyPr>
          <a:lstStyle>
            <a:lvl1pPr algn="l">
              <a:defRPr sz="4800" spc="-112">
                <a:solidFill>
                  <a:schemeClr val="accent5"/>
                </a:solidFill>
                <a:latin typeface="+mj-lt"/>
              </a:defRPr>
            </a:lvl1pPr>
          </a:lstStyle>
          <a:p>
            <a:r>
              <a:rPr lang="en-US" dirty="0"/>
              <a:t>Word to define</a:t>
            </a:r>
          </a:p>
        </p:txBody>
      </p:sp>
    </p:spTree>
    <p:extLst>
      <p:ext uri="{BB962C8B-B14F-4D97-AF65-F5344CB8AC3E}">
        <p14:creationId xmlns:p14="http://schemas.microsoft.com/office/powerpoint/2010/main" val="266044066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8079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A8095-0E1F-4A3A-8B96-BEA79FD6F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FBCF3-1F88-46D8-B5E1-745C2F779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ADDA32-7EC2-4588-B63C-5E7FB1492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802700-05D3-467A-BDD0-770162696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395992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p N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0"/>
          <p:cNvSpPr>
            <a:spLocks noGrp="1"/>
          </p:cNvSpPr>
          <p:nvPr>
            <p:ph type="title" hasCustomPrompt="1"/>
          </p:nvPr>
        </p:nvSpPr>
        <p:spPr>
          <a:xfrm>
            <a:off x="711696" y="541868"/>
            <a:ext cx="10070237" cy="2800626"/>
          </a:xfrm>
        </p:spPr>
        <p:txBody>
          <a:bodyPr bIns="0" anchor="b"/>
          <a:lstStyle>
            <a:lvl1pPr algn="l">
              <a:lnSpc>
                <a:spcPts val="4620"/>
              </a:lnSpc>
              <a:defRPr b="0" i="0" baseline="0">
                <a:solidFill>
                  <a:schemeClr val="tx1">
                    <a:lumMod val="50000"/>
                  </a:schemeClr>
                </a:solidFill>
                <a:latin typeface="Gotham Book" panose="02000604040000020004" pitchFamily="50" charset="0"/>
                <a:ea typeface="Gotham Book" panose="02000604040000020004" pitchFamily="50" charset="0"/>
                <a:cs typeface="Gotham Book" panose="02000604040000020004" pitchFamily="50" charset="0"/>
              </a:defRPr>
            </a:lvl1pPr>
          </a:lstStyle>
          <a:p>
            <a:br>
              <a:rPr lang="en-US" dirty="0"/>
            </a:br>
            <a:r>
              <a:rPr lang="en-US" dirty="0"/>
              <a:t>Up Next:</a:t>
            </a:r>
            <a:br>
              <a:rPr lang="en-US" dirty="0"/>
            </a:br>
            <a:r>
              <a:rPr lang="en-US" dirty="0"/>
              <a:t>Title of Upcoming Module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11696" y="3429000"/>
            <a:ext cx="10768615" cy="0"/>
          </a:xfrm>
          <a:prstGeom prst="line">
            <a:avLst/>
          </a:prstGeom>
          <a:ln w="38100">
            <a:gradFill>
              <a:gsLst>
                <a:gs pos="0">
                  <a:schemeClr val="accent1"/>
                </a:gs>
                <a:gs pos="100000">
                  <a:srgbClr val="EC0D7D"/>
                </a:gs>
              </a:gsLst>
              <a:lin ang="4800000" scaled="0"/>
            </a:gra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216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9A1C35-A909-493B-ABCD-72322032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FFF598-ECB2-48BC-91D9-2428F1764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534028-0318-4019-8524-4F710CF33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6470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C4C82-3E54-4A83-9871-28086B5D2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DDF52-7EEC-40FF-9BDB-CCC8426BC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221AD0-6F40-40E4-8207-EE24DE5FDF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6EC64E-2725-47BB-BCF9-B20C08623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6F6BF-5D60-47EA-8269-B105D545D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2EB231-5953-4860-844E-532B1D64A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788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F1863-D79B-4DA5-BBD7-3E88F8CBA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BB2828-CCC5-4415-940A-D9D970520F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EC4C22-F864-4248-819E-1FDF649CB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BB8C1-A9CA-4471-AC28-2AB9B2015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F3F5A-5CB7-47D0-A9FD-A9A4748B2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A8C3D-F783-4033-B6E0-2C8FAC08B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2383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51.xml"/><Relationship Id="rId21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46.xml"/><Relationship Id="rId42" Type="http://schemas.openxmlformats.org/officeDocument/2006/relationships/slideLayout" Target="../slideLayouts/slideLayout54.xml"/><Relationship Id="rId47" Type="http://schemas.openxmlformats.org/officeDocument/2006/relationships/slideLayout" Target="../slideLayouts/slideLayout59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32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9.xml"/><Relationship Id="rId40" Type="http://schemas.openxmlformats.org/officeDocument/2006/relationships/slideLayout" Target="../slideLayouts/slideLayout52.xml"/><Relationship Id="rId45" Type="http://schemas.openxmlformats.org/officeDocument/2006/relationships/slideLayout" Target="../slideLayouts/slideLayout57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40.xml"/><Relationship Id="rId36" Type="http://schemas.openxmlformats.org/officeDocument/2006/relationships/slideLayout" Target="../slideLayouts/slideLayout48.xml"/><Relationship Id="rId49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31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56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Relationship Id="rId30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7.xml"/><Relationship Id="rId43" Type="http://schemas.openxmlformats.org/officeDocument/2006/relationships/slideLayout" Target="../slideLayouts/slideLayout55.xml"/><Relationship Id="rId48" Type="http://schemas.openxmlformats.org/officeDocument/2006/relationships/slideLayout" Target="../slideLayouts/slideLayout60.xml"/><Relationship Id="rId8" Type="http://schemas.openxmlformats.org/officeDocument/2006/relationships/slideLayout" Target="../slideLayouts/slideLayout20.xml"/><Relationship Id="rId51" Type="http://schemas.microsoft.com/office/2007/relationships/hdphoto" Target="../media/hdphoto1.wdp"/><Relationship Id="rId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33" Type="http://schemas.openxmlformats.org/officeDocument/2006/relationships/slideLayout" Target="../slideLayouts/slideLayout45.xml"/><Relationship Id="rId38" Type="http://schemas.openxmlformats.org/officeDocument/2006/relationships/slideLayout" Target="../slideLayouts/slideLayout50.xml"/><Relationship Id="rId46" Type="http://schemas.openxmlformats.org/officeDocument/2006/relationships/slideLayout" Target="../slideLayouts/slideLayout58.xml"/><Relationship Id="rId20" Type="http://schemas.openxmlformats.org/officeDocument/2006/relationships/slideLayout" Target="../slideLayouts/slideLayout32.xml"/><Relationship Id="rId41" Type="http://schemas.openxmlformats.org/officeDocument/2006/relationships/slideLayout" Target="../slideLayouts/slideLayout53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7D96B0-5B99-420A-9A6E-A3C723B3C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7B075-D21B-4851-A772-76FC047DF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350B0-A27F-4688-9203-82D7DFC8AB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4B91C2-D36C-4D2C-B858-CBDA63ECF2E2}" type="datetimeFigureOut">
              <a:rPr lang="en-GB" smtClean="0"/>
              <a:t>19/10/2022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CEC4B-3164-44A8-844C-5296357659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E3D3E-D682-490B-8BEC-05B58D223E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ECAAA-7CC1-4B78-95AA-F4C5D357C84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999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2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519" y="1430901"/>
            <a:ext cx="10778971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Eighth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6519" y="505085"/>
            <a:ext cx="10778971" cy="437131"/>
          </a:xfrm>
          <a:prstGeom prst="rect">
            <a:avLst/>
          </a:prstGeom>
        </p:spPr>
        <p:txBody>
          <a:bodyPr vert="horz" lIns="0" tIns="43960" rIns="87919" bIns="43960" rtlCol="0" anchor="t" anchorCtr="0">
            <a:noAutofit/>
          </a:bodyPr>
          <a:lstStyle/>
          <a:p>
            <a:r>
              <a:rPr lang="en-US" dirty="0"/>
              <a:t>Click to Add Slide Title in </a:t>
            </a:r>
            <a:r>
              <a:rPr lang="en-US" dirty="0" err="1"/>
              <a:t>Titlecase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0" cstate="print">
            <a:alphaModFix amt="60000"/>
            <a:extLst>
              <a:ext uri="{BEBA8EAE-BF5A-486C-A8C5-ECC9F3942E4B}">
                <a14:imgProps xmlns:a14="http://schemas.microsoft.com/office/drawing/2010/main">
                  <a14:imgLayer r:embed="rId51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85489" y="6149463"/>
            <a:ext cx="449824" cy="44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699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4" r:id="rId22"/>
    <p:sldLayoutId id="2147483695" r:id="rId23"/>
    <p:sldLayoutId id="2147483696" r:id="rId24"/>
    <p:sldLayoutId id="2147483697" r:id="rId25"/>
    <p:sldLayoutId id="2147483698" r:id="rId26"/>
    <p:sldLayoutId id="2147483699" r:id="rId27"/>
    <p:sldLayoutId id="2147483700" r:id="rId28"/>
    <p:sldLayoutId id="2147483701" r:id="rId29"/>
    <p:sldLayoutId id="2147483702" r:id="rId30"/>
    <p:sldLayoutId id="2147483703" r:id="rId31"/>
    <p:sldLayoutId id="2147483704" r:id="rId32"/>
    <p:sldLayoutId id="2147483705" r:id="rId33"/>
    <p:sldLayoutId id="2147483706" r:id="rId34"/>
    <p:sldLayoutId id="2147483707" r:id="rId35"/>
    <p:sldLayoutId id="2147483708" r:id="rId36"/>
    <p:sldLayoutId id="2147483709" r:id="rId37"/>
    <p:sldLayoutId id="2147483710" r:id="rId38"/>
    <p:sldLayoutId id="2147483711" r:id="rId39"/>
    <p:sldLayoutId id="2147483712" r:id="rId40"/>
    <p:sldLayoutId id="2147483713" r:id="rId41"/>
    <p:sldLayoutId id="2147483714" r:id="rId42"/>
    <p:sldLayoutId id="2147483715" r:id="rId43"/>
    <p:sldLayoutId id="2147483716" r:id="rId44"/>
    <p:sldLayoutId id="2147483717" r:id="rId45"/>
    <p:sldLayoutId id="2147483718" r:id="rId46"/>
    <p:sldLayoutId id="2147483719" r:id="rId47"/>
    <p:sldLayoutId id="2147483720" r:id="rId4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lvl1pPr algn="ctr" defTabSz="586033" rtl="0" eaLnBrk="1" latinLnBrk="0" hangingPunct="1">
        <a:lnSpc>
          <a:spcPct val="85000"/>
        </a:lnSpc>
        <a:spcBef>
          <a:spcPct val="0"/>
        </a:spcBef>
        <a:buNone/>
        <a:defRPr sz="3600" b="0" i="0" kern="1200" cap="none" baseline="0">
          <a:solidFill>
            <a:schemeClr val="tx1"/>
          </a:solidFill>
          <a:latin typeface="+mj-lt"/>
          <a:ea typeface="Gotham Light" charset="0"/>
          <a:cs typeface="Gotham Light" charset="0"/>
        </a:defRPr>
      </a:lvl1pPr>
    </p:titleStyle>
    <p:bodyStyle>
      <a:lvl1pPr marL="57153" indent="-57153" algn="l" defTabSz="586033" rtl="0" eaLnBrk="1" latinLnBrk="0" hangingPunct="1">
        <a:lnSpc>
          <a:spcPct val="100000"/>
        </a:lnSpc>
        <a:spcBef>
          <a:spcPts val="1800"/>
        </a:spcBef>
        <a:buClrTx/>
        <a:buSzPct val="75000"/>
        <a:buFont typeface="Myriad Pro" panose="020B0503030403020204" pitchFamily="34" charset="0"/>
        <a:buChar char=" "/>
        <a:defRPr sz="2400" b="0" i="0" kern="1200">
          <a:solidFill>
            <a:schemeClr val="tx1"/>
          </a:solidFill>
          <a:latin typeface="+mn-lt"/>
          <a:ea typeface="Gotham Medium" panose="02000604030000020004" pitchFamily="50" charset="0"/>
          <a:cs typeface="Gotham Medium" panose="02000604030000020004" pitchFamily="50" charset="0"/>
        </a:defRPr>
      </a:lvl1pPr>
      <a:lvl2pPr marL="586033" indent="-288944" algn="l" defTabSz="58603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Lucida Grande"/>
        <a:buChar char="-"/>
        <a:defRPr sz="24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2pPr>
      <a:lvl3pPr marL="883118" indent="-286912" algn="l" defTabSz="58603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Lucida Grande"/>
        <a:buChar char="•"/>
        <a:defRPr sz="2400" b="0" i="0" kern="120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3pPr>
      <a:lvl4pPr marL="1200210" indent="-317516" algn="l" defTabSz="58603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Wingdings" panose="05000000000000000000" pitchFamily="2" charset="2"/>
        <a:buChar char="§"/>
        <a:defRPr sz="24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4pPr>
      <a:lvl5pPr marL="1371669" indent="-274652" algn="l" defTabSz="586033" rtl="0" eaLnBrk="1" latinLnBrk="0" hangingPunct="1">
        <a:lnSpc>
          <a:spcPct val="100000"/>
        </a:lnSpc>
        <a:spcBef>
          <a:spcPts val="600"/>
        </a:spcBef>
        <a:buClrTx/>
        <a:buSzPct val="75000"/>
        <a:buFont typeface="Myriad Pro Light" panose="020B0403030403020204" pitchFamily="34" charset="0"/>
        <a:buChar char="-"/>
        <a:tabLst/>
        <a:defRPr sz="2400" b="0" i="0" kern="1200" baseline="0">
          <a:solidFill>
            <a:schemeClr val="tx1"/>
          </a:solidFill>
          <a:latin typeface="Gotham Book" panose="02000604040000020004" pitchFamily="50" charset="0"/>
          <a:ea typeface="Gotham Book" panose="02000604040000020004" pitchFamily="50" charset="0"/>
          <a:cs typeface="Gotham Book" panose="02000604040000020004" pitchFamily="50" charset="0"/>
        </a:defRPr>
      </a:lvl5pPr>
      <a:lvl6pPr marL="1719349" indent="-292115" algn="l" defTabSz="586033" rtl="0" eaLnBrk="1" latinLnBrk="0" hangingPunct="1">
        <a:spcBef>
          <a:spcPts val="448"/>
        </a:spcBef>
        <a:buClr>
          <a:schemeClr val="tx1"/>
        </a:buClr>
        <a:buSzPct val="70000"/>
        <a:buFont typeface="Montserrat"/>
        <a:buChar char=" "/>
        <a:defRPr lang="en-US" sz="2400" b="0" i="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Arial"/>
        </a:defRPr>
      </a:lvl6pPr>
      <a:lvl7pPr marL="2003526" indent="-288940" algn="l" defTabSz="586033" rtl="0" eaLnBrk="1" latinLnBrk="0" hangingPunct="1">
        <a:spcBef>
          <a:spcPct val="20000"/>
        </a:spcBef>
        <a:buSzPct val="70000"/>
        <a:buFont typeface="Montserrat"/>
        <a:buChar char=" "/>
        <a:defRPr lang="en-US" sz="24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7pPr>
      <a:lvl8pPr marL="2286114" indent="-282589" algn="l" defTabSz="586033" rtl="0" eaLnBrk="1" latinLnBrk="0" hangingPunct="1">
        <a:spcBef>
          <a:spcPct val="20000"/>
        </a:spcBef>
        <a:buSzPct val="70000"/>
        <a:buFont typeface="Montserrat"/>
        <a:buChar char=" "/>
        <a:defRPr lang="en-US" sz="2400" kern="120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8pPr>
      <a:lvl9pPr marL="2571879" indent="-285764" algn="l" defTabSz="586033" rtl="0" eaLnBrk="1" latinLnBrk="0" hangingPunct="1">
        <a:spcBef>
          <a:spcPct val="20000"/>
        </a:spcBef>
        <a:buSzPct val="70000"/>
        <a:buFont typeface="Montserrat"/>
        <a:buChar char=" "/>
        <a:defRPr lang="en-US" sz="2400" kern="1200" baseline="0" dirty="0" smtClean="0">
          <a:solidFill>
            <a:srgbClr val="404040"/>
          </a:solidFill>
          <a:effectLst/>
          <a:latin typeface="Gotham Book" panose="02000604040000020004" pitchFamily="50" charset="0"/>
          <a:ea typeface="+mn-ea"/>
          <a:cs typeface="+mn-cs"/>
        </a:defRPr>
      </a:lvl9pPr>
    </p:bodyStyle>
    <p:otherStyle>
      <a:defPPr>
        <a:defRPr lang="en-US"/>
      </a:defPPr>
      <a:lvl1pPr marL="0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033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066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097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131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164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197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228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262" algn="l" defTabSz="586033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87E8ECA-9ED0-40A9-AA94-E38C203CD0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2436" b="9091"/>
          <a:stretch/>
        </p:blipFill>
        <p:spPr>
          <a:xfrm>
            <a:off x="3502617" y="-13712"/>
            <a:ext cx="8689383" cy="687450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FA9386-BED3-43F9-9252-F82CC5179095}"/>
              </a:ext>
            </a:extLst>
          </p:cNvPr>
          <p:cNvSpPr txBox="1"/>
          <p:nvPr/>
        </p:nvSpPr>
        <p:spPr>
          <a:xfrm>
            <a:off x="384992" y="3395539"/>
            <a:ext cx="10467228" cy="97745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b="1" dirty="0">
                <a:latin typeface="Raleway Light" pitchFamily="2" charset="77"/>
                <a:ea typeface="+mj-ea"/>
                <a:cs typeface="+mj-cs"/>
              </a:rPr>
              <a:t>Exam Cram</a:t>
            </a:r>
            <a:endParaRPr lang="en-US" sz="8800" b="1" dirty="0">
              <a:latin typeface="Raleway Light" pitchFamily="2" charset="77"/>
              <a:ea typeface="+mj-ea"/>
              <a:cs typeface="+mj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C52305D1-1A14-4408-9F6F-287684FF78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2298" y="183515"/>
            <a:ext cx="2664776" cy="72521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E7E47DF-0622-D146-A689-CF6945A3C80F}"/>
              </a:ext>
            </a:extLst>
          </p:cNvPr>
          <p:cNvSpPr/>
          <p:nvPr/>
        </p:nvSpPr>
        <p:spPr>
          <a:xfrm>
            <a:off x="384992" y="371959"/>
            <a:ext cx="1242330" cy="7968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6753EC-4DFC-43C8-1490-5B4955B2E280}"/>
              </a:ext>
            </a:extLst>
          </p:cNvPr>
          <p:cNvSpPr txBox="1"/>
          <p:nvPr/>
        </p:nvSpPr>
        <p:spPr>
          <a:xfrm>
            <a:off x="357842" y="1540816"/>
            <a:ext cx="10467228" cy="221297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6600" b="1" dirty="0">
                <a:latin typeface="Raleway Light" pitchFamily="2" charset="77"/>
                <a:ea typeface="+mj-ea"/>
                <a:cs typeface="+mj-cs"/>
              </a:rPr>
              <a:t>CKAD</a:t>
            </a:r>
          </a:p>
        </p:txBody>
      </p:sp>
    </p:spTree>
    <p:extLst>
      <p:ext uri="{BB962C8B-B14F-4D97-AF65-F5344CB8AC3E}">
        <p14:creationId xmlns:p14="http://schemas.microsoft.com/office/powerpoint/2010/main" val="1514371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30689" y="1189956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46020" y="1125788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exam-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Jobs, Pods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35" y="1463224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58836" y="2535201"/>
            <a:ext cx="11575997" cy="4029691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There’s a Job defined in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q12-sleep-job.yml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Convert the Job so that so that Kubernetes is responsible for scheduling it every minute.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Configure it so that new instances will not start if the previous is still running. Deploy the app.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4648F6-ACE2-DF8D-7BC4-7628DE3AF1FD}"/>
              </a:ext>
            </a:extLst>
          </p:cNvPr>
          <p:cNvSpPr/>
          <p:nvPr/>
        </p:nvSpPr>
        <p:spPr>
          <a:xfrm>
            <a:off x="446242" y="192960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04317AA-3FF8-A948-7A73-ED8D52B51366}"/>
              </a:ext>
            </a:extLst>
          </p:cNvPr>
          <p:cNvCxnSpPr>
            <a:cxnSpLocks/>
          </p:cNvCxnSpPr>
          <p:nvPr/>
        </p:nvCxnSpPr>
        <p:spPr>
          <a:xfrm>
            <a:off x="396320" y="703609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44251B4-AA38-F6B0-8FC3-1BB8C8514DFB}"/>
              </a:ext>
            </a:extLst>
          </p:cNvPr>
          <p:cNvSpPr txBox="1"/>
          <p:nvPr/>
        </p:nvSpPr>
        <p:spPr>
          <a:xfrm>
            <a:off x="1033264" y="406743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B3BC07-B9DC-2460-EBA3-B11195B4875D}"/>
              </a:ext>
            </a:extLst>
          </p:cNvPr>
          <p:cNvSpPr/>
          <p:nvPr/>
        </p:nvSpPr>
        <p:spPr>
          <a:xfrm>
            <a:off x="6353322" y="192960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4B5EFFD-3D4F-40C3-5B30-65B00112BFFC}"/>
              </a:ext>
            </a:extLst>
          </p:cNvPr>
          <p:cNvCxnSpPr>
            <a:cxnSpLocks/>
          </p:cNvCxnSpPr>
          <p:nvPr/>
        </p:nvCxnSpPr>
        <p:spPr>
          <a:xfrm flipH="1">
            <a:off x="7182522" y="703609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9E9EE33-E491-8D7D-D006-F91F7422B62E}"/>
              </a:ext>
            </a:extLst>
          </p:cNvPr>
          <p:cNvSpPr txBox="1"/>
          <p:nvPr/>
        </p:nvSpPr>
        <p:spPr>
          <a:xfrm>
            <a:off x="6572044" y="406743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0C9B10C-ECBA-AFAF-90E4-597529A3FD11}"/>
              </a:ext>
            </a:extLst>
          </p:cNvPr>
          <p:cNvSpPr txBox="1"/>
          <p:nvPr/>
        </p:nvSpPr>
        <p:spPr>
          <a:xfrm>
            <a:off x="3700436" y="406743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0A2021-CF0B-D87D-91D8-7B7DABAE58E4}"/>
              </a:ext>
            </a:extLst>
          </p:cNvPr>
          <p:cNvSpPr/>
          <p:nvPr/>
        </p:nvSpPr>
        <p:spPr>
          <a:xfrm>
            <a:off x="2867881" y="192960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11F0958-A3FD-1188-90ED-ACCE32640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85577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AEB9959-9FEF-5802-9E9C-7CBC57E4D640}"/>
              </a:ext>
            </a:extLst>
          </p:cNvPr>
          <p:cNvSpPr txBox="1"/>
          <p:nvPr/>
        </p:nvSpPr>
        <p:spPr>
          <a:xfrm>
            <a:off x="8059181" y="385577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6B5F20A-11B0-34C4-C9FD-8315E1D58343}"/>
              </a:ext>
            </a:extLst>
          </p:cNvPr>
          <p:cNvSpPr/>
          <p:nvPr/>
        </p:nvSpPr>
        <p:spPr>
          <a:xfrm>
            <a:off x="10774208" y="117818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251620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59268" y="1033421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74599" y="969253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exam-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Services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14" y="1306689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486D2A2-CD70-A2D5-609C-C6AB1125E33D}"/>
              </a:ext>
            </a:extLst>
          </p:cNvPr>
          <p:cNvSpPr txBox="1"/>
          <p:nvPr/>
        </p:nvSpPr>
        <p:spPr>
          <a:xfrm>
            <a:off x="427126" y="2197234"/>
            <a:ext cx="11636286" cy="2148638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There’s and app defined in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q13-app.yml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Pod spec to include the following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svc-check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container and ensure it runs  before 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app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container and prevents 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app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container from starting until this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svc-check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container completes.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0EA974D-DD93-80C7-79FA-D3F6C0344A0D}"/>
              </a:ext>
            </a:extLst>
          </p:cNvPr>
          <p:cNvSpPr/>
          <p:nvPr/>
        </p:nvSpPr>
        <p:spPr>
          <a:xfrm>
            <a:off x="427126" y="4471285"/>
            <a:ext cx="10206505" cy="1462346"/>
          </a:xfrm>
          <a:prstGeom prst="rect">
            <a:avLst/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- name: svc-check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  image: 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busybox</a:t>
            </a:r>
            <a:endParaRPr lang="en-US" sz="2000" dirty="0">
              <a:solidFill>
                <a:schemeClr val="tx1"/>
              </a:solidFill>
              <a:latin typeface="Courier New" panose="02070309020205020404" pitchFamily="49" charset="0"/>
              <a:ea typeface="Roboto Mono" pitchFamily="2" charset="0"/>
              <a:cs typeface="Courier New" panose="02070309020205020404" pitchFamily="49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   command: ['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sh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', '-c', 'until 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nslookup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ckad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ea typeface="Roboto Mono" pitchFamily="2" charset="0"/>
                <a:cs typeface="Courier New" panose="02070309020205020404" pitchFamily="49" charset="0"/>
              </a:rPr>
              <a:t>-svc; do echo waiting for Service; sleep 1; done; echo Service found!']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0DE46F-7C96-7FD5-DDD7-6D1CBD9F7488}"/>
              </a:ext>
            </a:extLst>
          </p:cNvPr>
          <p:cNvSpPr/>
          <p:nvPr/>
        </p:nvSpPr>
        <p:spPr>
          <a:xfrm>
            <a:off x="446242" y="14745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6207930-DC4E-685E-8461-0E10FCAFEE95}"/>
              </a:ext>
            </a:extLst>
          </p:cNvPr>
          <p:cNvCxnSpPr>
            <a:cxnSpLocks/>
          </p:cNvCxnSpPr>
          <p:nvPr/>
        </p:nvCxnSpPr>
        <p:spPr>
          <a:xfrm>
            <a:off x="553487" y="55808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8D2D364-91EE-67AF-9099-D64A2032E7D6}"/>
              </a:ext>
            </a:extLst>
          </p:cNvPr>
          <p:cNvSpPr txBox="1"/>
          <p:nvPr/>
        </p:nvSpPr>
        <p:spPr>
          <a:xfrm>
            <a:off x="1033264" y="36123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F9AB63-D012-D53B-3294-7386908CC329}"/>
              </a:ext>
            </a:extLst>
          </p:cNvPr>
          <p:cNvSpPr/>
          <p:nvPr/>
        </p:nvSpPr>
        <p:spPr>
          <a:xfrm>
            <a:off x="6353322" y="14745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28ACD2D-F808-5094-0F8D-C6F20489B3F2}"/>
              </a:ext>
            </a:extLst>
          </p:cNvPr>
          <p:cNvCxnSpPr>
            <a:cxnSpLocks/>
          </p:cNvCxnSpPr>
          <p:nvPr/>
        </p:nvCxnSpPr>
        <p:spPr>
          <a:xfrm flipH="1">
            <a:off x="7339689" y="55808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797E400-A840-D8D4-B753-8E0136A23CD6}"/>
              </a:ext>
            </a:extLst>
          </p:cNvPr>
          <p:cNvSpPr txBox="1"/>
          <p:nvPr/>
        </p:nvSpPr>
        <p:spPr>
          <a:xfrm>
            <a:off x="6572044" y="36123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9C593B-5031-1ADD-A2F4-9B37B4C5B596}"/>
              </a:ext>
            </a:extLst>
          </p:cNvPr>
          <p:cNvSpPr txBox="1"/>
          <p:nvPr/>
        </p:nvSpPr>
        <p:spPr>
          <a:xfrm>
            <a:off x="3700436" y="361235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AB2488-DBB4-F092-FA6D-99D84C5C79BB}"/>
              </a:ext>
            </a:extLst>
          </p:cNvPr>
          <p:cNvSpPr/>
          <p:nvPr/>
        </p:nvSpPr>
        <p:spPr>
          <a:xfrm>
            <a:off x="2867881" y="147452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6" name="Picture 2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FBA7F72-F06C-2744-DC0C-17820BC55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40069"/>
            <a:ext cx="555591" cy="43603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22330E6-971A-A680-787C-335031259E9E}"/>
              </a:ext>
            </a:extLst>
          </p:cNvPr>
          <p:cNvSpPr txBox="1"/>
          <p:nvPr/>
        </p:nvSpPr>
        <p:spPr>
          <a:xfrm>
            <a:off x="8059181" y="340069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8235C36-9956-1F6E-8976-F4AB165E0E0A}"/>
              </a:ext>
            </a:extLst>
          </p:cNvPr>
          <p:cNvSpPr/>
          <p:nvPr/>
        </p:nvSpPr>
        <p:spPr>
          <a:xfrm>
            <a:off x="10774208" y="72310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905F989-50AD-DD34-4F93-6C773D8A9194}"/>
              </a:ext>
            </a:extLst>
          </p:cNvPr>
          <p:cNvSpPr txBox="1"/>
          <p:nvPr/>
        </p:nvSpPr>
        <p:spPr>
          <a:xfrm>
            <a:off x="422360" y="6207273"/>
            <a:ext cx="11636286" cy="432372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Deploy the Pod and check it does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NOT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enter the running phase</a:t>
            </a:r>
          </a:p>
        </p:txBody>
      </p:sp>
    </p:spTree>
    <p:extLst>
      <p:ext uri="{BB962C8B-B14F-4D97-AF65-F5344CB8AC3E}">
        <p14:creationId xmlns:p14="http://schemas.microsoft.com/office/powerpoint/2010/main" val="116775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59268" y="1447765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74599" y="1383597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exam-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Services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14" y="1721033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486D2A2-CD70-A2D5-609C-C6AB1125E33D}"/>
              </a:ext>
            </a:extLst>
          </p:cNvPr>
          <p:cNvSpPr txBox="1"/>
          <p:nvPr/>
        </p:nvSpPr>
        <p:spPr>
          <a:xfrm>
            <a:off x="427126" y="2971734"/>
            <a:ext cx="11636286" cy="3134826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svc-app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is deployed but it hasn’t entered the running phase.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1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Create and deploy a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ClusterIP Service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that will allow 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svc-app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Pod to start.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4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When the task is complete, the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svc-app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Pod will be in the running phase.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4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400" i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*It can take up to a minute to start the Pod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0DE46F-7C96-7FD5-DDD7-6D1CBD9F7488}"/>
              </a:ext>
            </a:extLst>
          </p:cNvPr>
          <p:cNvSpPr/>
          <p:nvPr/>
        </p:nvSpPr>
        <p:spPr>
          <a:xfrm>
            <a:off x="446242" y="33319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6207930-DC4E-685E-8461-0E10FCAFEE95}"/>
              </a:ext>
            </a:extLst>
          </p:cNvPr>
          <p:cNvCxnSpPr>
            <a:cxnSpLocks/>
          </p:cNvCxnSpPr>
          <p:nvPr/>
        </p:nvCxnSpPr>
        <p:spPr>
          <a:xfrm>
            <a:off x="553487" y="74382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8D2D364-91EE-67AF-9099-D64A2032E7D6}"/>
              </a:ext>
            </a:extLst>
          </p:cNvPr>
          <p:cNvSpPr txBox="1"/>
          <p:nvPr/>
        </p:nvSpPr>
        <p:spPr>
          <a:xfrm>
            <a:off x="1033264" y="54697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F9AB63-D012-D53B-3294-7386908CC329}"/>
              </a:ext>
            </a:extLst>
          </p:cNvPr>
          <p:cNvSpPr/>
          <p:nvPr/>
        </p:nvSpPr>
        <p:spPr>
          <a:xfrm>
            <a:off x="6353322" y="33319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28ACD2D-F808-5094-0F8D-C6F20489B3F2}"/>
              </a:ext>
            </a:extLst>
          </p:cNvPr>
          <p:cNvCxnSpPr>
            <a:cxnSpLocks/>
          </p:cNvCxnSpPr>
          <p:nvPr/>
        </p:nvCxnSpPr>
        <p:spPr>
          <a:xfrm flipH="1">
            <a:off x="7339689" y="74382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797E400-A840-D8D4-B753-8E0136A23CD6}"/>
              </a:ext>
            </a:extLst>
          </p:cNvPr>
          <p:cNvSpPr txBox="1"/>
          <p:nvPr/>
        </p:nvSpPr>
        <p:spPr>
          <a:xfrm>
            <a:off x="6572044" y="54697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9C593B-5031-1ADD-A2F4-9B37B4C5B596}"/>
              </a:ext>
            </a:extLst>
          </p:cNvPr>
          <p:cNvSpPr txBox="1"/>
          <p:nvPr/>
        </p:nvSpPr>
        <p:spPr>
          <a:xfrm>
            <a:off x="3700436" y="546975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AB2488-DBB4-F092-FA6D-99D84C5C79BB}"/>
              </a:ext>
            </a:extLst>
          </p:cNvPr>
          <p:cNvSpPr/>
          <p:nvPr/>
        </p:nvSpPr>
        <p:spPr>
          <a:xfrm>
            <a:off x="2867881" y="333192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6" name="Picture 2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FBA7F72-F06C-2744-DC0C-17820BC55E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525809"/>
            <a:ext cx="555591" cy="43603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22330E6-971A-A680-787C-335031259E9E}"/>
              </a:ext>
            </a:extLst>
          </p:cNvPr>
          <p:cNvSpPr txBox="1"/>
          <p:nvPr/>
        </p:nvSpPr>
        <p:spPr>
          <a:xfrm>
            <a:off x="8059181" y="525809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8235C36-9956-1F6E-8976-F4AB165E0E0A}"/>
              </a:ext>
            </a:extLst>
          </p:cNvPr>
          <p:cNvSpPr/>
          <p:nvPr/>
        </p:nvSpPr>
        <p:spPr>
          <a:xfrm>
            <a:off x="10774208" y="258050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071483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30690" y="1133436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46021" y="1069268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cram001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Volumes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36" y="1406704"/>
            <a:ext cx="564445" cy="5363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F91462C-22B8-F496-30CD-4CA90E0DE98D}"/>
              </a:ext>
            </a:extLst>
          </p:cNvPr>
          <p:cNvSpPr txBox="1"/>
          <p:nvPr/>
        </p:nvSpPr>
        <p:spPr>
          <a:xfrm>
            <a:off x="408596" y="2401514"/>
            <a:ext cx="11421451" cy="3955304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 </a:t>
            </a:r>
            <a:r>
              <a:rPr lang="en-US" sz="30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vol-app</a:t>
            </a: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is defined in </a:t>
            </a:r>
            <a:r>
              <a:rPr lang="en-US" sz="30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q14-vol-app.yml</a:t>
            </a: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and defines a web app with a main application container and a sidecar. The app is designed for both containers to share an </a:t>
            </a:r>
            <a:r>
              <a:rPr lang="en-US" sz="30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emptyDir</a:t>
            </a: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ephemeral volume called </a:t>
            </a:r>
            <a:r>
              <a:rPr lang="en-US" sz="30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html</a:t>
            </a: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 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It’s not working.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3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1</a:t>
            </a:r>
            <a:endParaRPr lang="en-US" sz="3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3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Troubleshoot and fix the problem. When you think you’ve fixed it, re-deploy the app and confirm it enters the RUNNING phase.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5284A5-B6E1-D09C-00CF-872DBEA356AD}"/>
              </a:ext>
            </a:extLst>
          </p:cNvPr>
          <p:cNvSpPr/>
          <p:nvPr/>
        </p:nvSpPr>
        <p:spPr>
          <a:xfrm>
            <a:off x="446242" y="192960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975C75-F8E2-511B-1DE3-0866030805AC}"/>
              </a:ext>
            </a:extLst>
          </p:cNvPr>
          <p:cNvCxnSpPr>
            <a:cxnSpLocks/>
          </p:cNvCxnSpPr>
          <p:nvPr/>
        </p:nvCxnSpPr>
        <p:spPr>
          <a:xfrm>
            <a:off x="553487" y="603593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66AAF2F-B371-0770-2662-BD8BA65D9167}"/>
              </a:ext>
            </a:extLst>
          </p:cNvPr>
          <p:cNvSpPr txBox="1"/>
          <p:nvPr/>
        </p:nvSpPr>
        <p:spPr>
          <a:xfrm>
            <a:off x="1033264" y="406743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A93606D-F06F-190A-22EC-68548DD99732}"/>
              </a:ext>
            </a:extLst>
          </p:cNvPr>
          <p:cNvSpPr/>
          <p:nvPr/>
        </p:nvSpPr>
        <p:spPr>
          <a:xfrm>
            <a:off x="6353322" y="192960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7DF4CAD-F6FC-3E42-E79B-45557493918A}"/>
              </a:ext>
            </a:extLst>
          </p:cNvPr>
          <p:cNvCxnSpPr>
            <a:cxnSpLocks/>
          </p:cNvCxnSpPr>
          <p:nvPr/>
        </p:nvCxnSpPr>
        <p:spPr>
          <a:xfrm flipH="1">
            <a:off x="7339689" y="603593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EB4F2F1-9AEB-1CA0-1EC8-4C00672663D0}"/>
              </a:ext>
            </a:extLst>
          </p:cNvPr>
          <p:cNvSpPr txBox="1"/>
          <p:nvPr/>
        </p:nvSpPr>
        <p:spPr>
          <a:xfrm>
            <a:off x="6572044" y="406743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21540EB-21A8-B3EE-298C-5C1534474BF9}"/>
              </a:ext>
            </a:extLst>
          </p:cNvPr>
          <p:cNvSpPr txBox="1"/>
          <p:nvPr/>
        </p:nvSpPr>
        <p:spPr>
          <a:xfrm>
            <a:off x="3700436" y="406743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AC758A4-040C-8687-0F2C-1E39867AA3C6}"/>
              </a:ext>
            </a:extLst>
          </p:cNvPr>
          <p:cNvSpPr/>
          <p:nvPr/>
        </p:nvSpPr>
        <p:spPr>
          <a:xfrm>
            <a:off x="2867881" y="192960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ED01E9F-3CCF-4E94-CCF9-FB331A68CD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85577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0E5F93E-7BE0-A4F4-4A94-2663C4A3138D}"/>
              </a:ext>
            </a:extLst>
          </p:cNvPr>
          <p:cNvSpPr txBox="1"/>
          <p:nvPr/>
        </p:nvSpPr>
        <p:spPr>
          <a:xfrm>
            <a:off x="8059181" y="385577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607A6CE-71F6-3411-6CAD-B3A9AB722CB9}"/>
              </a:ext>
            </a:extLst>
          </p:cNvPr>
          <p:cNvSpPr/>
          <p:nvPr/>
        </p:nvSpPr>
        <p:spPr>
          <a:xfrm>
            <a:off x="10774208" y="117818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2388152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94508" y="783327"/>
            <a:ext cx="81402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Application Deployment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0B97E3-26D0-8560-8889-3A87E12ECCA5}"/>
              </a:ext>
            </a:extLst>
          </p:cNvPr>
          <p:cNvSpPr txBox="1"/>
          <p:nvPr/>
        </p:nvSpPr>
        <p:spPr>
          <a:xfrm>
            <a:off x="3394508" y="2917730"/>
            <a:ext cx="81402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Use Kubernetes primitives to implement common deployment strategies</a:t>
            </a:r>
          </a:p>
          <a:p>
            <a:pPr marL="285750" indent="-285750">
              <a:buFontTx/>
              <a:buChar char="-"/>
            </a:pPr>
            <a:endParaRPr lang="en-US" sz="1400" dirty="0">
              <a:latin typeface="Ubuntu" panose="020B05040306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Deployments and how to perform rolling updates</a:t>
            </a:r>
          </a:p>
        </p:txBody>
      </p:sp>
    </p:spTree>
    <p:extLst>
      <p:ext uri="{BB962C8B-B14F-4D97-AF65-F5344CB8AC3E}">
        <p14:creationId xmlns:p14="http://schemas.microsoft.com/office/powerpoint/2010/main" val="2729241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73552" y="1147090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88883" y="1082922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ckad002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398" y="1420358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501699" y="2463761"/>
            <a:ext cx="11471222" cy="432279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 single instance of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web500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stateless app is running. It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ea typeface="PS TT Commons" charset="0"/>
                <a:cs typeface="Courier New" panose="02070309020205020404" pitchFamily="49" charset="0"/>
              </a:rPr>
              <a:t>q21-web500.yml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file.</a:t>
            </a: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Reconfigure and re-deploy the app so that 5 instances of the application Pod are running and will be restarted if they fail.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YAML and re-deploy the app so that future updates will be performed as rolling updates.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35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35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02C199-CEB1-F976-F5D1-C6A346AB0436}"/>
              </a:ext>
            </a:extLst>
          </p:cNvPr>
          <p:cNvSpPr/>
          <p:nvPr/>
        </p:nvSpPr>
        <p:spPr>
          <a:xfrm>
            <a:off x="446242" y="221536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B311CA6-21DE-9426-47C5-82FABF6C43C3}"/>
              </a:ext>
            </a:extLst>
          </p:cNvPr>
          <p:cNvCxnSpPr>
            <a:cxnSpLocks/>
          </p:cNvCxnSpPr>
          <p:nvPr/>
        </p:nvCxnSpPr>
        <p:spPr>
          <a:xfrm>
            <a:off x="553487" y="632169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62DC14F-42F0-3587-CC01-EA0F2658DDA8}"/>
              </a:ext>
            </a:extLst>
          </p:cNvPr>
          <p:cNvSpPr txBox="1"/>
          <p:nvPr/>
        </p:nvSpPr>
        <p:spPr>
          <a:xfrm>
            <a:off x="1033264" y="435319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9EB113-DFE2-8CF2-7B10-4C8C3B801EA6}"/>
              </a:ext>
            </a:extLst>
          </p:cNvPr>
          <p:cNvSpPr/>
          <p:nvPr/>
        </p:nvSpPr>
        <p:spPr>
          <a:xfrm>
            <a:off x="6353322" y="221536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3D30946-0B38-05CD-6444-B4E33A65CA55}"/>
              </a:ext>
            </a:extLst>
          </p:cNvPr>
          <p:cNvCxnSpPr>
            <a:cxnSpLocks/>
          </p:cNvCxnSpPr>
          <p:nvPr/>
        </p:nvCxnSpPr>
        <p:spPr>
          <a:xfrm flipH="1">
            <a:off x="7339689" y="632169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7ECB37B-DA74-9137-EFAF-0BADC5705272}"/>
              </a:ext>
            </a:extLst>
          </p:cNvPr>
          <p:cNvSpPr txBox="1"/>
          <p:nvPr/>
        </p:nvSpPr>
        <p:spPr>
          <a:xfrm>
            <a:off x="6572044" y="435319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E2D134-0C05-AEF1-C3C4-D8959049F47D}"/>
              </a:ext>
            </a:extLst>
          </p:cNvPr>
          <p:cNvSpPr txBox="1"/>
          <p:nvPr/>
        </p:nvSpPr>
        <p:spPr>
          <a:xfrm>
            <a:off x="3700436" y="435319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ABCAC1-6A32-ED3A-7B74-EA958DF32801}"/>
              </a:ext>
            </a:extLst>
          </p:cNvPr>
          <p:cNvSpPr/>
          <p:nvPr/>
        </p:nvSpPr>
        <p:spPr>
          <a:xfrm>
            <a:off x="2867881" y="221536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419B524-E009-9F35-93BB-4BDD221DF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14153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F88ABF5-7A56-226F-EB85-AE58E40DD98B}"/>
              </a:ext>
            </a:extLst>
          </p:cNvPr>
          <p:cNvSpPr txBox="1"/>
          <p:nvPr/>
        </p:nvSpPr>
        <p:spPr>
          <a:xfrm>
            <a:off x="8059181" y="414153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970F798-9AA9-BD47-0FE2-C5F8A3F0C132}"/>
              </a:ext>
            </a:extLst>
          </p:cNvPr>
          <p:cNvSpPr/>
          <p:nvPr/>
        </p:nvSpPr>
        <p:spPr>
          <a:xfrm>
            <a:off x="10774208" y="146394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870007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59265" y="1073426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74596" y="1009258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ckad002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111" y="1346694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87412" y="2321633"/>
            <a:ext cx="11575997" cy="4536367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web500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app, defined in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ea typeface="PS TT Commons" charset="0"/>
                <a:cs typeface="Courier New" panose="02070309020205020404" pitchFamily="49" charset="0"/>
              </a:rPr>
              <a:t>q21-web500.yml,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is up and running but a new version is is available.</a:t>
            </a: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Configure the rolling update settings to ensure updates will never reduce or increase the number of replicas by more than 1. Also add a 5-second wait between each updated replica being deployed.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app to the 1.1 version of the image and re-deploy.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C3451B-5FDC-DAAA-7F01-B33B27C4510B}"/>
              </a:ext>
            </a:extLst>
          </p:cNvPr>
          <p:cNvSpPr/>
          <p:nvPr/>
        </p:nvSpPr>
        <p:spPr>
          <a:xfrm>
            <a:off x="446242" y="142583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2DB11ED-34E2-86B7-EF26-4B2920AB7062}"/>
              </a:ext>
            </a:extLst>
          </p:cNvPr>
          <p:cNvCxnSpPr>
            <a:cxnSpLocks/>
          </p:cNvCxnSpPr>
          <p:nvPr/>
        </p:nvCxnSpPr>
        <p:spPr>
          <a:xfrm>
            <a:off x="553487" y="553216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E92C4E4-A81E-BAA4-AFF2-360510C8D6A9}"/>
              </a:ext>
            </a:extLst>
          </p:cNvPr>
          <p:cNvSpPr txBox="1"/>
          <p:nvPr/>
        </p:nvSpPr>
        <p:spPr>
          <a:xfrm>
            <a:off x="1033264" y="356366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61F91A7-FE5F-1608-0445-A8633B8DF9EB}"/>
              </a:ext>
            </a:extLst>
          </p:cNvPr>
          <p:cNvSpPr/>
          <p:nvPr/>
        </p:nvSpPr>
        <p:spPr>
          <a:xfrm>
            <a:off x="6353322" y="142583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5CB5C51-DBBB-A967-31CC-1B191AD26312}"/>
              </a:ext>
            </a:extLst>
          </p:cNvPr>
          <p:cNvCxnSpPr>
            <a:cxnSpLocks/>
          </p:cNvCxnSpPr>
          <p:nvPr/>
        </p:nvCxnSpPr>
        <p:spPr>
          <a:xfrm flipH="1">
            <a:off x="7339689" y="553216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D1253E9-CFA8-C27D-C83E-DCB98AAD5353}"/>
              </a:ext>
            </a:extLst>
          </p:cNvPr>
          <p:cNvSpPr txBox="1"/>
          <p:nvPr/>
        </p:nvSpPr>
        <p:spPr>
          <a:xfrm>
            <a:off x="6572044" y="356366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D9D77B5-1C59-4512-4E85-65F13235D0BE}"/>
              </a:ext>
            </a:extLst>
          </p:cNvPr>
          <p:cNvSpPr txBox="1"/>
          <p:nvPr/>
        </p:nvSpPr>
        <p:spPr>
          <a:xfrm>
            <a:off x="3700436" y="356366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4F331B-649F-0EB7-8C62-136B3CEBE4AA}"/>
              </a:ext>
            </a:extLst>
          </p:cNvPr>
          <p:cNvSpPr/>
          <p:nvPr/>
        </p:nvSpPr>
        <p:spPr>
          <a:xfrm>
            <a:off x="2867881" y="142583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3257E41-2231-CB0F-115B-B18980C1E9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35200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06F5D0C-E125-77EE-8FC4-32EF397B8745}"/>
              </a:ext>
            </a:extLst>
          </p:cNvPr>
          <p:cNvSpPr txBox="1"/>
          <p:nvPr/>
        </p:nvSpPr>
        <p:spPr>
          <a:xfrm>
            <a:off x="8059181" y="335200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764129E-2513-9CCC-AF82-BD0731179D47}"/>
              </a:ext>
            </a:extLst>
          </p:cNvPr>
          <p:cNvSpPr/>
          <p:nvPr/>
        </p:nvSpPr>
        <p:spPr>
          <a:xfrm>
            <a:off x="10774208" y="67441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3037464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94508" y="783327"/>
            <a:ext cx="81402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Application Observability and Maintenance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0B97E3-26D0-8560-8889-3A87E12ECCA5}"/>
              </a:ext>
            </a:extLst>
          </p:cNvPr>
          <p:cNvSpPr txBox="1"/>
          <p:nvPr/>
        </p:nvSpPr>
        <p:spPr>
          <a:xfrm>
            <a:off x="3394508" y="3771837"/>
            <a:ext cx="814027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Implement probes and health checks</a:t>
            </a:r>
            <a:endParaRPr lang="en-US" sz="1400" dirty="0">
              <a:latin typeface="Ubuntu" panose="020B05040306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800" i="1" dirty="0">
                <a:latin typeface="Ubuntu" panose="020B0504030602030204" pitchFamily="34" charset="0"/>
              </a:rPr>
              <a:t>Use provided tools to monitor Kubernetes </a:t>
            </a:r>
            <a:r>
              <a:rPr lang="en-US" sz="2800" i="1" dirty="0" err="1">
                <a:latin typeface="Ubuntu" panose="020B0504030602030204" pitchFamily="34" charset="0"/>
              </a:rPr>
              <a:t>applicationsUnderstand</a:t>
            </a:r>
            <a:r>
              <a:rPr lang="en-US" sz="2800" i="1" dirty="0">
                <a:latin typeface="Ubuntu" panose="020B0504030602030204" pitchFamily="34" charset="0"/>
              </a:rPr>
              <a:t> Deployments and how to perform rolling updates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Logging and debugging</a:t>
            </a:r>
          </a:p>
        </p:txBody>
      </p:sp>
    </p:spTree>
    <p:extLst>
      <p:ext uri="{BB962C8B-B14F-4D97-AF65-F5344CB8AC3E}">
        <p14:creationId xmlns:p14="http://schemas.microsoft.com/office/powerpoint/2010/main" val="3605640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075654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011486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3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</a:t>
            </a: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-cram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Probes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348922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73123" y="2420898"/>
            <a:ext cx="11160665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live-web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q31-live-web.yml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file and is ready for production deployment.</a:t>
            </a: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YAML file with a readiness probe and a liveness probe. Both should send HTTP GET requests to the root path on the application’s port.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Deploy the updated application, ensure it starts and passes the readiness and liveness checks.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FF2E67-B211-9195-8462-A96EA3E1F897}"/>
              </a:ext>
            </a:extLst>
          </p:cNvPr>
          <p:cNvSpPr/>
          <p:nvPr/>
        </p:nvSpPr>
        <p:spPr>
          <a:xfrm>
            <a:off x="446242" y="17867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9DC7F75-F2D1-BC96-4A65-ABF3CC2DF270}"/>
              </a:ext>
            </a:extLst>
          </p:cNvPr>
          <p:cNvCxnSpPr>
            <a:cxnSpLocks/>
          </p:cNvCxnSpPr>
          <p:nvPr/>
        </p:nvCxnSpPr>
        <p:spPr>
          <a:xfrm>
            <a:off x="553487" y="58930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78CCC2D-DC30-9E8C-8500-A3F095D6CCBA}"/>
              </a:ext>
            </a:extLst>
          </p:cNvPr>
          <p:cNvSpPr txBox="1"/>
          <p:nvPr/>
        </p:nvSpPr>
        <p:spPr>
          <a:xfrm>
            <a:off x="1033264" y="39245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787417D-4815-50B1-6285-2DDC24EB6D9C}"/>
              </a:ext>
            </a:extLst>
          </p:cNvPr>
          <p:cNvSpPr/>
          <p:nvPr/>
        </p:nvSpPr>
        <p:spPr>
          <a:xfrm>
            <a:off x="6353322" y="17867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3E3CFC9-D0FC-C079-D43A-822D8B67BDF1}"/>
              </a:ext>
            </a:extLst>
          </p:cNvPr>
          <p:cNvCxnSpPr>
            <a:cxnSpLocks/>
          </p:cNvCxnSpPr>
          <p:nvPr/>
        </p:nvCxnSpPr>
        <p:spPr>
          <a:xfrm flipH="1">
            <a:off x="7339689" y="58930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22E7DE4-C8AD-58F7-8DFE-EF020835A96E}"/>
              </a:ext>
            </a:extLst>
          </p:cNvPr>
          <p:cNvSpPr txBox="1"/>
          <p:nvPr/>
        </p:nvSpPr>
        <p:spPr>
          <a:xfrm>
            <a:off x="6572044" y="39245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D99AB0-442E-9350-E577-A49C015AE046}"/>
              </a:ext>
            </a:extLst>
          </p:cNvPr>
          <p:cNvSpPr txBox="1"/>
          <p:nvPr/>
        </p:nvSpPr>
        <p:spPr>
          <a:xfrm>
            <a:off x="3700436" y="392455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F80FEB3-D7C3-6C5A-E0EA-5829FF7B6322}"/>
              </a:ext>
            </a:extLst>
          </p:cNvPr>
          <p:cNvSpPr/>
          <p:nvPr/>
        </p:nvSpPr>
        <p:spPr>
          <a:xfrm>
            <a:off x="2867881" y="178672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FF1A443-16DF-D3DF-0F45-93F4787C24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371289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9C137972-B2DD-1C85-0E40-A567AF788A4F}"/>
              </a:ext>
            </a:extLst>
          </p:cNvPr>
          <p:cNvSpPr txBox="1"/>
          <p:nvPr/>
        </p:nvSpPr>
        <p:spPr>
          <a:xfrm>
            <a:off x="8059181" y="371289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958B07A-206D-6700-C872-A59E4BFF112D}"/>
              </a:ext>
            </a:extLst>
          </p:cNvPr>
          <p:cNvSpPr/>
          <p:nvPr/>
        </p:nvSpPr>
        <p:spPr>
          <a:xfrm>
            <a:off x="10774208" y="103530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31</a:t>
            </a:r>
          </a:p>
        </p:txBody>
      </p:sp>
    </p:spTree>
    <p:extLst>
      <p:ext uri="{BB962C8B-B14F-4D97-AF65-F5344CB8AC3E}">
        <p14:creationId xmlns:p14="http://schemas.microsoft.com/office/powerpoint/2010/main" val="1797051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30688" y="1175665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46019" y="1111497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3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ckad003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Probes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34" y="1448933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58835" y="2749517"/>
            <a:ext cx="11160665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broken-web 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app, defined in the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q32-broken.yml 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file, is deployed but the Pods keep restarting with </a:t>
            </a:r>
            <a:r>
              <a:rPr lang="en-US" sz="28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CrashLoopBackOff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errors.</a:t>
            </a: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Troubleshoot and resolve the issue.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When resolved, all 5 Pods in the broken-web Deployment will show as ready in the output of a 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kubectl get deployments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command.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286026-5088-2B47-02EF-600570C4EC4A}"/>
              </a:ext>
            </a:extLst>
          </p:cNvPr>
          <p:cNvSpPr/>
          <p:nvPr/>
        </p:nvSpPr>
        <p:spPr>
          <a:xfrm>
            <a:off x="431954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748C78C-DB5A-570F-30BA-076DCD60B54B}"/>
              </a:ext>
            </a:extLst>
          </p:cNvPr>
          <p:cNvCxnSpPr>
            <a:cxnSpLocks/>
          </p:cNvCxnSpPr>
          <p:nvPr/>
        </p:nvCxnSpPr>
        <p:spPr>
          <a:xfrm>
            <a:off x="53919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5E119F8-29EF-E75C-9CE2-30F32F09597B}"/>
              </a:ext>
            </a:extLst>
          </p:cNvPr>
          <p:cNvSpPr txBox="1"/>
          <p:nvPr/>
        </p:nvSpPr>
        <p:spPr>
          <a:xfrm>
            <a:off x="1018976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F796CE-D0E5-5D4D-A0E9-6B8AB14CB244}"/>
              </a:ext>
            </a:extLst>
          </p:cNvPr>
          <p:cNvSpPr/>
          <p:nvPr/>
        </p:nvSpPr>
        <p:spPr>
          <a:xfrm>
            <a:off x="6339034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0219628-A042-BFDC-D290-E0A9F1254C1C}"/>
              </a:ext>
            </a:extLst>
          </p:cNvPr>
          <p:cNvCxnSpPr>
            <a:cxnSpLocks/>
          </p:cNvCxnSpPr>
          <p:nvPr/>
        </p:nvCxnSpPr>
        <p:spPr>
          <a:xfrm flipH="1">
            <a:off x="7325401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6E51DA8-86FA-1F07-0BF4-5696C81C6B93}"/>
              </a:ext>
            </a:extLst>
          </p:cNvPr>
          <p:cNvSpPr txBox="1"/>
          <p:nvPr/>
        </p:nvSpPr>
        <p:spPr>
          <a:xfrm>
            <a:off x="6557756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DC84C9-477A-BEFF-4F00-4AEEF3C9F0A1}"/>
              </a:ext>
            </a:extLst>
          </p:cNvPr>
          <p:cNvSpPr txBox="1"/>
          <p:nvPr/>
        </p:nvSpPr>
        <p:spPr>
          <a:xfrm>
            <a:off x="3686148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3B3E6F-CCFB-71C5-44BB-5F9FE16B7694}"/>
              </a:ext>
            </a:extLst>
          </p:cNvPr>
          <p:cNvSpPr/>
          <p:nvPr/>
        </p:nvSpPr>
        <p:spPr>
          <a:xfrm>
            <a:off x="2853593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6A475ED-56F7-812B-C3E6-0644170E4C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2075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853556B-BCF9-E5C8-3FCB-74CE030DD0EC}"/>
              </a:ext>
            </a:extLst>
          </p:cNvPr>
          <p:cNvSpPr txBox="1"/>
          <p:nvPr/>
        </p:nvSpPr>
        <p:spPr>
          <a:xfrm>
            <a:off x="8044893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AFEE0EF-1832-83C5-683C-58FFBD9A42BA}"/>
              </a:ext>
            </a:extLst>
          </p:cNvPr>
          <p:cNvSpPr/>
          <p:nvPr/>
        </p:nvSpPr>
        <p:spPr>
          <a:xfrm>
            <a:off x="10759920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32</a:t>
            </a:r>
          </a:p>
        </p:txBody>
      </p:sp>
    </p:spTree>
    <p:extLst>
      <p:ext uri="{BB962C8B-B14F-4D97-AF65-F5344CB8AC3E}">
        <p14:creationId xmlns:p14="http://schemas.microsoft.com/office/powerpoint/2010/main" val="561782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A97DFC-CC06-DE0F-8A4F-B51F20B2F3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248" y="571864"/>
            <a:ext cx="8683504" cy="188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Linode Logo PNG Transparent &amp; SVG Vector - Freebie Supply">
            <a:extLst>
              <a:ext uri="{FF2B5EF4-FFF2-40B4-BE49-F238E27FC236}">
                <a16:creationId xmlns:a16="http://schemas.microsoft.com/office/drawing/2014/main" id="{7A8B7D77-0D05-1AF9-B1CA-37E0C15AD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248" y="3001561"/>
            <a:ext cx="8683504" cy="3397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5701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EA4BCE-39FA-4CF9-7AC6-CF9481728F9B}"/>
              </a:ext>
            </a:extLst>
          </p:cNvPr>
          <p:cNvSpPr txBox="1"/>
          <p:nvPr/>
        </p:nvSpPr>
        <p:spPr>
          <a:xfrm>
            <a:off x="3390865" y="462058"/>
            <a:ext cx="80688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4. Application Environment, </a:t>
            </a:r>
          </a:p>
          <a:p>
            <a:r>
              <a:rPr lang="en-GB" sz="5400" dirty="0">
                <a:latin typeface="Raleway Medium" pitchFamily="2" charset="77"/>
              </a:rPr>
              <a:t>Config and Security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7DE404-EE3A-F08B-91E4-3C107AFD9FF4}"/>
              </a:ext>
            </a:extLst>
          </p:cNvPr>
          <p:cNvSpPr txBox="1"/>
          <p:nvPr/>
        </p:nvSpPr>
        <p:spPr>
          <a:xfrm>
            <a:off x="3394508" y="3130572"/>
            <a:ext cx="814027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authentication, authorization and admission control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Resource requirements, limits and quotas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</a:t>
            </a:r>
            <a:r>
              <a:rPr lang="en-US" sz="2800" dirty="0" err="1">
                <a:latin typeface="Ubuntu" panose="020B0504030602030204" pitchFamily="34" charset="0"/>
              </a:rPr>
              <a:t>ConfigMaps</a:t>
            </a:r>
            <a:endParaRPr lang="en-US" sz="2800" dirty="0">
              <a:latin typeface="Ubuntu" panose="020B05040306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Create &amp; consume Secrets</a:t>
            </a: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</a:t>
            </a:r>
            <a:r>
              <a:rPr lang="en-US" sz="2800" dirty="0" err="1">
                <a:latin typeface="Ubuntu" panose="020B0504030602030204" pitchFamily="34" charset="0"/>
              </a:rPr>
              <a:t>ServiceAccounts</a:t>
            </a:r>
            <a:endParaRPr lang="en-US" sz="2800" dirty="0">
              <a:latin typeface="Ubuntu" panose="020B0504030602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</a:t>
            </a:r>
            <a:r>
              <a:rPr lang="en-US" sz="2800" dirty="0" err="1">
                <a:latin typeface="Ubuntu" panose="020B0504030602030204" pitchFamily="34" charset="0"/>
              </a:rPr>
              <a:t>SecurityContexts</a:t>
            </a:r>
            <a:endParaRPr lang="en-US" sz="28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0959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189953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125785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db001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ConfigMaps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463221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73123" y="2520910"/>
            <a:ext cx="11442651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ckad-db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q41-db.yml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file and is currently deployed with some hard-coded environment variables that vary between environments.</a:t>
            </a: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Move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POSTGRES_USER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,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POSTGRES_PASSWORD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, and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POSTGRES_DB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variables out of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q41-db.yml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file and into a Kubernetes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ConfigMap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Re-deploy the app, referencing the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ConfigMap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, ensure it starts properly and is using the values from the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ConfigMap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6825A3C-4BAA-04C4-DECC-4E38BB7EAE04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776154-1AA5-34BA-2D7F-47E4F1FD5743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4D71C84-4E17-26BE-F47C-F0C273350BD0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E3F521A-D340-1111-5246-027A54E634D4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1E1ED20-60BE-FE43-D173-28F83955647A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3268C7E-7937-6F53-73D0-A49AEF476E5E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7A60E74-97A3-24ED-7953-91B087478E1D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2390EB6-C156-12A3-AEA9-65FC78326B0F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014FACB-6CA9-28BE-FFA3-3C3C5DE1E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771DA41C-690B-15FE-A8B4-D2E3CCD42DD5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8%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A452C77-FD66-C099-9731-298FDDD9CB9C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41</a:t>
            </a:r>
          </a:p>
        </p:txBody>
      </p:sp>
    </p:spTree>
    <p:extLst>
      <p:ext uri="{BB962C8B-B14F-4D97-AF65-F5344CB8AC3E}">
        <p14:creationId xmlns:p14="http://schemas.microsoft.com/office/powerpoint/2010/main" val="1838955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204241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140073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db001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Config Maps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477509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58835" y="2506621"/>
            <a:ext cx="11160665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ckad-db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q41-db.yml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file. It has been decided that the app needs a minimum of 1/10</a:t>
            </a:r>
            <a:r>
              <a:rPr lang="en-US" sz="2600" baseline="300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of a CPU and 256M of memory to run. It should also be capped at half a CPU and 512M of memory.</a:t>
            </a: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Update the application’s YAML file with these new requirements.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Re-deploy the app from the updated YAML, ensure it starts properly and is using the new CPU and memory requirements.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349B8B7-E3CC-7233-0056-94B5C64D5F31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C751BEA-0A97-1D8C-9868-398DA127198D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24E73B4-08AA-6ED9-9488-736173671F4E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B12F37A-1B60-197B-E678-96A0635B36F9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4144FFF-F227-F845-DF26-AD4CD976520F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60ACCF1-2BF8-1F04-BFFD-7D83F85305A6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EC747DB-E3D5-60AF-30EB-1220D1F13C04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4BFA87-5F74-8E12-9F40-6D2F4A84B8CC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5ABF5E3-1FA9-9512-382C-6CB8D1AEC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FC06BE60-2EF8-388F-09EA-D33E38C64AFB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E59014A-CCE7-9706-EC4D-D80EDA2991BD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42</a:t>
            </a:r>
          </a:p>
        </p:txBody>
      </p:sp>
    </p:spTree>
    <p:extLst>
      <p:ext uri="{BB962C8B-B14F-4D97-AF65-F5344CB8AC3E}">
        <p14:creationId xmlns:p14="http://schemas.microsoft.com/office/powerpoint/2010/main" val="3847436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218529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154361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db001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Deployments,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ConfigMaps</a:t>
            </a: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, Secrets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491797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73123" y="2506621"/>
            <a:ext cx="11160665" cy="401553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8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ckad-db</a:t>
            </a: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q41-db.yml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file and is currently running.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It has been decided to replace the </a:t>
            </a:r>
            <a:r>
              <a:rPr lang="en-US" sz="28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ConfigMap</a:t>
            </a: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it uses with a Kubernetes Secret.</a:t>
            </a:r>
            <a:endParaRPr lang="en-US" sz="28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0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Perform all tasks required to accomplish this and re-deploy the app.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0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8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Ensure the app starts properly and is correctly configuring the environment with the values in the Secret.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AFD7540-7AF6-1CAD-D44F-6186E9E4D835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CBA6F25-C319-319C-C177-CD7A3135072C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B27D1FF-C7BB-C8EF-2BEF-188CD71F923F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644045-55AD-0493-BEBF-2E3AAE8EE344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34EBFB8-C526-EF0A-001B-8F887886985C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759D0E4-D0BE-A523-BE0C-938F282CFCB1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7A8CF9F-523E-4C9D-8387-27D836A559DD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C889C8E-37C3-EA07-25D9-9FCFFD7E3F0C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C19749B-E9BA-4051-C962-B10655BBD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7FD09D3-06E3-12E0-622F-E3ED2E5475F0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438F7BB-8A5E-0C24-931F-A23996F5369A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43</a:t>
            </a:r>
          </a:p>
        </p:txBody>
      </p:sp>
    </p:spTree>
    <p:extLst>
      <p:ext uri="{BB962C8B-B14F-4D97-AF65-F5344CB8AC3E}">
        <p14:creationId xmlns:p14="http://schemas.microsoft.com/office/powerpoint/2010/main" val="629434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7" y="1175668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88884" y="1125788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sa001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ServiceAccounts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3" y="1448936"/>
            <a:ext cx="564445" cy="5363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5D1244-1197-38E8-67F0-55BFBAF532D3}"/>
              </a:ext>
            </a:extLst>
          </p:cNvPr>
          <p:cNvSpPr txBox="1"/>
          <p:nvPr/>
        </p:nvSpPr>
        <p:spPr>
          <a:xfrm>
            <a:off x="473124" y="2535200"/>
            <a:ext cx="11160665" cy="368624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The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ckad-sa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app is defined in the 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q44-sa-app.yml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file and is currently running with no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ServiceAccount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Courier New" panose="02070309020205020404" pitchFamily="49" charset="0"/>
              </a:rPr>
              <a:t> mounted.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Courier New" panose="02070309020205020404" pitchFamily="49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Courier New" panose="02070309020205020404" pitchFamily="49" charset="0"/>
              </a:rPr>
              <a:t>Task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Create a new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ServiceAccount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for the app called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ckad-sa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and populate it with a new Secret called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ckad</a:t>
            </a: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-secret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Reconfigure and redeploy the app to use and mount the </a:t>
            </a:r>
            <a:r>
              <a:rPr lang="en-US" sz="2600" b="1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ckad-sa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</a:t>
            </a:r>
            <a:r>
              <a:rPr lang="en-US" sz="2600" dirty="0" err="1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ServiceAccount</a:t>
            </a:r>
            <a:r>
              <a:rPr lang="en-US" sz="26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 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b="1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endParaRPr lang="en-US" sz="2600" dirty="0">
              <a:solidFill>
                <a:srgbClr val="E5E5E5">
                  <a:lumMod val="10000"/>
                </a:srgbClr>
              </a:solidFill>
              <a:latin typeface="PS TT Commons" charset="0"/>
              <a:ea typeface="PS TT Commons" charset="0"/>
              <a:cs typeface="PS TT Commons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484A11-F935-DA04-9682-A39139E85B02}"/>
              </a:ext>
            </a:extLst>
          </p:cNvPr>
          <p:cNvSpPr/>
          <p:nvPr/>
        </p:nvSpPr>
        <p:spPr>
          <a:xfrm>
            <a:off x="446242" y="235824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291BE9E-93EF-3A87-4D07-AB5580E6BA81}"/>
              </a:ext>
            </a:extLst>
          </p:cNvPr>
          <p:cNvCxnSpPr>
            <a:cxnSpLocks/>
          </p:cNvCxnSpPr>
          <p:nvPr/>
        </p:nvCxnSpPr>
        <p:spPr>
          <a:xfrm>
            <a:off x="553487" y="646457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C10188A-7E7B-3F36-5FF5-2ED2ACF4B530}"/>
              </a:ext>
            </a:extLst>
          </p:cNvPr>
          <p:cNvSpPr txBox="1"/>
          <p:nvPr/>
        </p:nvSpPr>
        <p:spPr>
          <a:xfrm>
            <a:off x="1033264" y="449607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1DB9B96-D2D6-49CF-9486-E290187D4271}"/>
              </a:ext>
            </a:extLst>
          </p:cNvPr>
          <p:cNvSpPr/>
          <p:nvPr/>
        </p:nvSpPr>
        <p:spPr>
          <a:xfrm>
            <a:off x="6353322" y="235824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0F6699-DEE1-C649-1799-61140A03B476}"/>
              </a:ext>
            </a:extLst>
          </p:cNvPr>
          <p:cNvCxnSpPr>
            <a:cxnSpLocks/>
          </p:cNvCxnSpPr>
          <p:nvPr/>
        </p:nvCxnSpPr>
        <p:spPr>
          <a:xfrm flipH="1">
            <a:off x="7339689" y="646457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DB8D690-83DB-A3E8-EEC1-10FB83959B0A}"/>
              </a:ext>
            </a:extLst>
          </p:cNvPr>
          <p:cNvSpPr txBox="1"/>
          <p:nvPr/>
        </p:nvSpPr>
        <p:spPr>
          <a:xfrm>
            <a:off x="6572044" y="449607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B61DE2-2AAB-A400-E688-AABBB2F9D6CA}"/>
              </a:ext>
            </a:extLst>
          </p:cNvPr>
          <p:cNvSpPr txBox="1"/>
          <p:nvPr/>
        </p:nvSpPr>
        <p:spPr>
          <a:xfrm>
            <a:off x="3700436" y="449607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4AF13FE-3FD3-53CC-8166-CD1FD7DC5C4A}"/>
              </a:ext>
            </a:extLst>
          </p:cNvPr>
          <p:cNvSpPr/>
          <p:nvPr/>
        </p:nvSpPr>
        <p:spPr>
          <a:xfrm>
            <a:off x="2867881" y="235824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2E3D041-F9EE-0520-16E1-E080824961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28441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7935862-816D-335C-BE23-DA80B3B86B27}"/>
              </a:ext>
            </a:extLst>
          </p:cNvPr>
          <p:cNvSpPr txBox="1"/>
          <p:nvPr/>
        </p:nvSpPr>
        <p:spPr>
          <a:xfrm>
            <a:off x="8059181" y="428441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8%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D4316DA-3855-8C97-2418-90FEF0543C74}"/>
              </a:ext>
            </a:extLst>
          </p:cNvPr>
          <p:cNvSpPr/>
          <p:nvPr/>
        </p:nvSpPr>
        <p:spPr>
          <a:xfrm>
            <a:off x="10774208" y="160682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44</a:t>
            </a:r>
          </a:p>
        </p:txBody>
      </p:sp>
    </p:spTree>
    <p:extLst>
      <p:ext uri="{BB962C8B-B14F-4D97-AF65-F5344CB8AC3E}">
        <p14:creationId xmlns:p14="http://schemas.microsoft.com/office/powerpoint/2010/main" val="2017745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23708" y="2888827"/>
            <a:ext cx="86265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5. Services and Networking</a:t>
            </a:r>
          </a:p>
        </p:txBody>
      </p:sp>
    </p:spTree>
    <p:extLst>
      <p:ext uri="{BB962C8B-B14F-4D97-AF65-F5344CB8AC3E}">
        <p14:creationId xmlns:p14="http://schemas.microsoft.com/office/powerpoint/2010/main" val="19523335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9D7094-4DCC-94BC-437B-9CDD64E1A1F6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E09373-71D0-2AF2-7980-9277839BE4D2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36695F-A463-6D58-D7B8-A62391A6B99F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25E44E-5E2E-CEAA-63ED-4767C2FD4C07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6F2D259-930E-5ECE-B908-F786EF2DACC7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A266E38-E0A0-68A0-23D4-64B663C5665B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F1015A-CA5E-E4A2-7337-A105034B6B6C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DF6482-B937-8728-7F6D-96DEE532D861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14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B87B0A4-F22E-B0D1-57BD-F21E3FDA3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1BD7086-A50B-C5C9-8271-BC7F117E3466}"/>
              </a:ext>
            </a:extLst>
          </p:cNvPr>
          <p:cNvSpPr/>
          <p:nvPr/>
        </p:nvSpPr>
        <p:spPr>
          <a:xfrm>
            <a:off x="446242" y="1184044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9FBB13-790B-9CB0-536C-56594861B3A5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3173F1-0B5C-51A9-9F9A-C4ACE67C37DE}"/>
              </a:ext>
            </a:extLst>
          </p:cNvPr>
          <p:cNvSpPr txBox="1"/>
          <p:nvPr/>
        </p:nvSpPr>
        <p:spPr>
          <a:xfrm>
            <a:off x="446242" y="2398852"/>
            <a:ext cx="11612408" cy="4255602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r>
              <a:rPr lang="en-GB" sz="2400" dirty="0">
                <a:latin typeface="PS TT Commons" panose="02000506040000020004" pitchFamily="2" charset="77"/>
              </a:rPr>
              <a:t>You’re in the process of deploying an application. </a:t>
            </a:r>
          </a:p>
          <a:p>
            <a:r>
              <a:rPr lang="en-GB" sz="12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400" dirty="0">
                <a:latin typeface="PS TT Commons" panose="02000506040000020004" pitchFamily="2" charset="77"/>
              </a:rPr>
              <a:t>The database elements are up and running, but the </a:t>
            </a:r>
            <a:r>
              <a:rPr lang="en-GB" sz="2400" b="1" dirty="0">
                <a:latin typeface="PS TT Commons" panose="02000506040000020004" pitchFamily="2" charset="77"/>
              </a:rPr>
              <a:t>store-backend </a:t>
            </a:r>
            <a:r>
              <a:rPr lang="en-GB" sz="2400" dirty="0">
                <a:latin typeface="PS TT Commons" panose="02000506040000020004" pitchFamily="2" charset="77"/>
              </a:rPr>
              <a:t>Pod is failing to start.</a:t>
            </a:r>
          </a:p>
          <a:p>
            <a:r>
              <a:rPr lang="en-GB" sz="12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400" dirty="0">
                <a:latin typeface="PS TT Commons" panose="02000506040000020004" pitchFamily="2" charset="77"/>
              </a:rPr>
              <a:t>The following files are in your working directory and are all required to run the application.</a:t>
            </a:r>
          </a:p>
          <a:p>
            <a:r>
              <a:rPr lang="en-GB" sz="12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400" dirty="0" err="1">
                <a:latin typeface="Roboto Mono" pitchFamily="2" charset="0"/>
                <a:ea typeface="Roboto Mono" pitchFamily="2" charset="0"/>
              </a:rPr>
              <a:t>db.yml</a:t>
            </a:r>
            <a:r>
              <a:rPr lang="en-GB" sz="24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2400" dirty="0" err="1">
                <a:latin typeface="Roboto Mono" pitchFamily="2" charset="0"/>
                <a:ea typeface="Roboto Mono" pitchFamily="2" charset="0"/>
              </a:rPr>
              <a:t>backend.yml</a:t>
            </a:r>
            <a:r>
              <a:rPr lang="en-GB" sz="24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2400" dirty="0" err="1">
                <a:latin typeface="Roboto Mono" pitchFamily="2" charset="0"/>
                <a:ea typeface="Roboto Mono" pitchFamily="2" charset="0"/>
              </a:rPr>
              <a:t>netpol.yml</a:t>
            </a:r>
            <a:r>
              <a:rPr lang="en-GB" sz="24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2400" dirty="0" err="1">
                <a:latin typeface="Roboto Mono" pitchFamily="2" charset="0"/>
                <a:ea typeface="Roboto Mono" pitchFamily="2" charset="0"/>
              </a:rPr>
              <a:t>deny.yml</a:t>
            </a:r>
            <a:endParaRPr lang="en-GB" sz="2400" dirty="0">
              <a:latin typeface="Roboto Mono" pitchFamily="2" charset="0"/>
              <a:ea typeface="Roboto Mono" pitchFamily="2" charset="0"/>
            </a:endParaRPr>
          </a:p>
          <a:p>
            <a:endParaRPr lang="en-GB" sz="1200" dirty="0">
              <a:latin typeface="PS TT Commons" panose="02000506040000020004" pitchFamily="2" charset="77"/>
            </a:endParaRPr>
          </a:p>
          <a:p>
            <a:r>
              <a:rPr lang="en-GB" sz="2400" b="1" dirty="0">
                <a:latin typeface="PS TT Commons" panose="02000506040000020004" pitchFamily="2" charset="77"/>
              </a:rPr>
              <a:t>Task</a:t>
            </a:r>
          </a:p>
          <a:p>
            <a:endParaRPr lang="en-GB" sz="1200" dirty="0">
              <a:latin typeface="PS TT Commons" panose="02000506040000020004" pitchFamily="2" charset="77"/>
            </a:endParaRPr>
          </a:p>
          <a:p>
            <a:r>
              <a:rPr lang="en-GB" sz="2400" dirty="0">
                <a:latin typeface="PS TT Commons" panose="02000506040000020004" pitchFamily="2" charset="77"/>
              </a:rPr>
              <a:t>Troubleshoot and fix the issue. When completed, the store-backend Pod should enter the </a:t>
            </a:r>
            <a:r>
              <a:rPr lang="en-GB" sz="2400" b="1" dirty="0">
                <a:latin typeface="PS TT Commons" panose="02000506040000020004" pitchFamily="2" charset="77"/>
              </a:rPr>
              <a:t>Running</a:t>
            </a:r>
            <a:r>
              <a:rPr lang="en-GB" sz="2400" dirty="0">
                <a:latin typeface="PS TT Commons" panose="02000506040000020004" pitchFamily="2" charset="77"/>
              </a:rPr>
              <a:t> phase </a:t>
            </a:r>
            <a:endParaRPr lang="en-US" sz="24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PS TT Commons" charset="0"/>
            </a:endParaRPr>
          </a:p>
        </p:txBody>
      </p:sp>
      <p:pic>
        <p:nvPicPr>
          <p:cNvPr id="21" name="Picture 20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AD73F204-5039-5916-DFED-F0A913840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087" y="1457311"/>
            <a:ext cx="564445" cy="5363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B46448-4D73-6E84-57F2-69D0822C2328}"/>
              </a:ext>
            </a:extLst>
          </p:cNvPr>
          <p:cNvSpPr txBox="1"/>
          <p:nvPr/>
        </p:nvSpPr>
        <p:spPr>
          <a:xfrm>
            <a:off x="1474095" y="1134653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5/q51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detroit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NetworkPolicies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D884A87-9807-9082-BA55-658A8B0BDF93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51</a:t>
            </a:r>
          </a:p>
        </p:txBody>
      </p:sp>
    </p:spTree>
    <p:extLst>
      <p:ext uri="{BB962C8B-B14F-4D97-AF65-F5344CB8AC3E}">
        <p14:creationId xmlns:p14="http://schemas.microsoft.com/office/powerpoint/2010/main" val="4524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03173F1-0B5C-51A9-9F9A-C4ACE67C37DE}"/>
              </a:ext>
            </a:extLst>
          </p:cNvPr>
          <p:cNvSpPr txBox="1"/>
          <p:nvPr/>
        </p:nvSpPr>
        <p:spPr>
          <a:xfrm>
            <a:off x="441383" y="2780482"/>
            <a:ext cx="11118081" cy="3834628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r>
              <a:rPr lang="en-GB" sz="2800" dirty="0">
                <a:latin typeface="PS TT Commons" panose="02000506040000020004" pitchFamily="2" charset="77"/>
              </a:rPr>
              <a:t>There’s an app called </a:t>
            </a:r>
            <a:r>
              <a:rPr lang="en-GB" sz="2800" b="1" dirty="0">
                <a:latin typeface="PS TT Commons" panose="02000506040000020004" pitchFamily="2" charset="77"/>
              </a:rPr>
              <a:t>web-</a:t>
            </a:r>
            <a:r>
              <a:rPr lang="en-GB" sz="2800" b="1" dirty="0" err="1">
                <a:latin typeface="PS TT Commons" panose="02000506040000020004" pitchFamily="2" charset="77"/>
              </a:rPr>
              <a:t>fe</a:t>
            </a:r>
            <a:r>
              <a:rPr lang="en-GB" sz="2800" b="1" dirty="0">
                <a:latin typeface="PS TT Commons" panose="02000506040000020004" pitchFamily="2" charset="77"/>
              </a:rPr>
              <a:t> </a:t>
            </a:r>
            <a:r>
              <a:rPr lang="en-GB" sz="2800" dirty="0">
                <a:latin typeface="PS TT Commons" panose="02000506040000020004" pitchFamily="2" charset="77"/>
              </a:rPr>
              <a:t>defined in the </a:t>
            </a:r>
            <a:r>
              <a:rPr lang="en-GB" sz="2800" b="1" dirty="0">
                <a:latin typeface="PS TT Commons" panose="02000506040000020004" pitchFamily="2" charset="77"/>
              </a:rPr>
              <a:t>q52-app.yml </a:t>
            </a:r>
            <a:r>
              <a:rPr lang="en-GB" sz="2800" dirty="0">
                <a:latin typeface="PS TT Commons" panose="02000506040000020004" pitchFamily="2" charset="77"/>
              </a:rPr>
              <a:t>file.</a:t>
            </a:r>
          </a:p>
          <a:p>
            <a:r>
              <a:rPr lang="en-GB" sz="28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800" dirty="0">
                <a:latin typeface="PS TT Commons" panose="02000506040000020004" pitchFamily="2" charset="77"/>
              </a:rPr>
              <a:t>It’s designed to deploy 5 replicas that are accessible on </a:t>
            </a:r>
            <a:r>
              <a:rPr lang="en-GB" sz="2800" b="1" dirty="0">
                <a:latin typeface="PS TT Commons" panose="02000506040000020004" pitchFamily="2" charset="77"/>
              </a:rPr>
              <a:t>port 8080 </a:t>
            </a:r>
            <a:r>
              <a:rPr lang="en-GB" sz="2800" dirty="0">
                <a:latin typeface="PS TT Commons" panose="02000506040000020004" pitchFamily="2" charset="77"/>
              </a:rPr>
              <a:t>via the </a:t>
            </a:r>
            <a:r>
              <a:rPr lang="en-GB" sz="2800" b="1" dirty="0">
                <a:latin typeface="PS TT Commons" panose="02000506040000020004" pitchFamily="2" charset="77"/>
              </a:rPr>
              <a:t>Service called web</a:t>
            </a:r>
            <a:r>
              <a:rPr lang="en-GB" sz="2800" dirty="0">
                <a:latin typeface="PS TT Commons" panose="02000506040000020004" pitchFamily="2" charset="77"/>
              </a:rPr>
              <a:t>. However, the Service is not sending traffic to the replicas.</a:t>
            </a:r>
          </a:p>
          <a:p>
            <a:endParaRPr lang="en-GB" sz="2400" dirty="0">
              <a:latin typeface="PS TT Commons" panose="02000506040000020004" pitchFamily="2" charset="77"/>
            </a:endParaRPr>
          </a:p>
          <a:p>
            <a:r>
              <a:rPr lang="en-GB" sz="2800" b="1" dirty="0">
                <a:latin typeface="PS TT Commons" panose="02000506040000020004" pitchFamily="2" charset="77"/>
              </a:rPr>
              <a:t>Task</a:t>
            </a:r>
          </a:p>
          <a:p>
            <a:r>
              <a:rPr lang="en-GB" sz="2400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800" dirty="0">
                <a:latin typeface="PS TT Commons" panose="02000506040000020004" pitchFamily="2" charset="77"/>
              </a:rPr>
              <a:t>Troubleshoot and resolve the problem.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F51488-96FF-A381-221D-B195C4511D49}"/>
              </a:ext>
            </a:extLst>
          </p:cNvPr>
          <p:cNvSpPr/>
          <p:nvPr/>
        </p:nvSpPr>
        <p:spPr>
          <a:xfrm>
            <a:off x="441383" y="1305151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5C19144F-F77B-84BD-98F7-2387F06F0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228" y="1578419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2772008-9E8C-AD9F-45B1-CD1DFDB5EF80}"/>
              </a:ext>
            </a:extLst>
          </p:cNvPr>
          <p:cNvSpPr txBox="1"/>
          <p:nvPr/>
        </p:nvSpPr>
        <p:spPr>
          <a:xfrm>
            <a:off x="1499807" y="1256014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5/q52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kubecon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Pods, Volumes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D940F3-E9C0-54A3-6C3D-941F7AC297B1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0E8AF2A-EEBB-52E2-72CA-F79597FE7732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9618E54-5029-1F6B-8429-7F100FC5EEE7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4DB494-5563-D241-3A80-E98673BC8448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DD56726-A57A-9AB1-5915-8BF5640E1AD8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86FE9E5-7DB6-E42A-3E5C-B8AFCE148D86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62AABF-E98A-702E-160D-F764EA79B5FC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D3C9B64-8EE4-B13F-1150-841B7BC8ED44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80CA873-3A53-7D82-2ECE-F225A0EA99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ECA52258-3605-5013-BE47-DB880717BB5C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6%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5319914-3EBD-DD64-379A-95574F609918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52</a:t>
            </a:r>
          </a:p>
        </p:txBody>
      </p:sp>
    </p:spTree>
    <p:extLst>
      <p:ext uri="{BB962C8B-B14F-4D97-AF65-F5344CB8AC3E}">
        <p14:creationId xmlns:p14="http://schemas.microsoft.com/office/powerpoint/2010/main" val="3013281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703173F1-0B5C-51A9-9F9A-C4ACE67C37DE}"/>
              </a:ext>
            </a:extLst>
          </p:cNvPr>
          <p:cNvSpPr txBox="1"/>
          <p:nvPr/>
        </p:nvSpPr>
        <p:spPr>
          <a:xfrm>
            <a:off x="441383" y="2594467"/>
            <a:ext cx="10887597" cy="3283285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There’s an app called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videos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and and app called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books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. Both are defined in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q53-app.yml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. The app has two ClusterIP Services called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svc-videos 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and </a:t>
            </a:r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svc-books</a:t>
            </a:r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 These apps and Services should be exposed to the internet via an Ingress.</a:t>
            </a:r>
          </a:p>
          <a:p>
            <a:endParaRPr lang="en-US" sz="2400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PS TT Commons" charset="0"/>
            </a:endParaRPr>
          </a:p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The app does not appear to be exposed to the internet.</a:t>
            </a:r>
          </a:p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 </a:t>
            </a:r>
          </a:p>
          <a:p>
            <a:r>
              <a:rPr lang="en-US" sz="2400" b="1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Task</a:t>
            </a:r>
          </a:p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 </a:t>
            </a:r>
          </a:p>
          <a:p>
            <a:r>
              <a:rPr lang="en-US" sz="24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Troubleshoot and fix the issue so that both apps/Services are exposed via a single Ingress.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30688" y="1275984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34" y="1549252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C5915B5-D939-82D6-A9A6-3408A211C6A1}"/>
              </a:ext>
            </a:extLst>
          </p:cNvPr>
          <p:cNvSpPr txBox="1"/>
          <p:nvPr/>
        </p:nvSpPr>
        <p:spPr>
          <a:xfrm>
            <a:off x="1510565" y="1217853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5/q53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ckad-ftw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Services, Ingress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856023-03AA-D43F-EDC0-CE2B04D9E4D3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1785B6C-B0F5-215A-F32C-557D15C8E7C9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66B3303-BEFF-9D2F-B81A-117388469A6E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9CEED89-ABC4-2F0D-0417-28D5E8B717BB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D7021A2-304A-6C21-8CD7-BECD8A9D40BD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7C78027-3FCF-E909-7498-0A6AC212F001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30925EA-E2CD-5794-90A4-B586A5E54E93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643160B-EFC5-9C31-BCBD-6C1C86EB5C06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4" name="Picture 2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C64EC8C-3E93-69AD-5D2A-601BFEA48E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CA3203D-F1C8-D66C-7ECC-51C5B73640B3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F55CA6DD-DA29-FD6E-828F-913409986433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53</a:t>
            </a:r>
          </a:p>
        </p:txBody>
      </p:sp>
    </p:spTree>
    <p:extLst>
      <p:ext uri="{BB962C8B-B14F-4D97-AF65-F5344CB8AC3E}">
        <p14:creationId xmlns:p14="http://schemas.microsoft.com/office/powerpoint/2010/main" val="2016562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BBEC6AE-EF8B-7C2F-8F8E-DA54036EE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180" y="1591980"/>
            <a:ext cx="5129784" cy="262901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C855F7C-0F80-03F4-D5F3-04C889A88B14}"/>
              </a:ext>
            </a:extLst>
          </p:cNvPr>
          <p:cNvGrpSpPr/>
          <p:nvPr/>
        </p:nvGrpSpPr>
        <p:grpSpPr>
          <a:xfrm>
            <a:off x="1163699" y="4575274"/>
            <a:ext cx="3929798" cy="650202"/>
            <a:chOff x="3788952" y="4772959"/>
            <a:chExt cx="4960120" cy="82067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30303D3-ED7B-F1AF-ADCF-46841F4C2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48534" y="4772959"/>
              <a:ext cx="4300538" cy="82067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25FDD3F-ED45-D8E7-D632-0A25EEB86EC7}"/>
                </a:ext>
              </a:extLst>
            </p:cNvPr>
            <p:cNvSpPr txBox="1"/>
            <p:nvPr/>
          </p:nvSpPr>
          <p:spPr>
            <a:xfrm>
              <a:off x="3788952" y="4772959"/>
              <a:ext cx="787461" cy="815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371600">
                <a:spcAft>
                  <a:spcPts val="600"/>
                </a:spcAft>
              </a:pPr>
              <a:r>
                <a:rPr lang="en-US" sz="3600" dirty="0">
                  <a:solidFill>
                    <a:srgbClr val="404040"/>
                  </a:solidFill>
                  <a:latin typeface="Ubuntu" panose="020B0504030602030204" pitchFamily="34" charset="0"/>
                </a:rPr>
                <a:t>@</a:t>
              </a:r>
            </a:p>
          </p:txBody>
        </p:sp>
      </p:grpSp>
      <p:pic>
        <p:nvPicPr>
          <p:cNvPr id="2" name="Picture 2" descr="Linode Logo PNG Transparent &amp; SVG Vector - Freebie Supply">
            <a:extLst>
              <a:ext uri="{FF2B5EF4-FFF2-40B4-BE49-F238E27FC236}">
                <a16:creationId xmlns:a16="http://schemas.microsoft.com/office/drawing/2014/main" id="{70ED8E07-2A7D-1513-63B8-63943C8C0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4393" y="4119790"/>
            <a:ext cx="3980046" cy="155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CC15E5-BA99-1776-B59C-9EE081DE471F}"/>
              </a:ext>
            </a:extLst>
          </p:cNvPr>
          <p:cNvSpPr txBox="1"/>
          <p:nvPr/>
        </p:nvSpPr>
        <p:spPr>
          <a:xfrm>
            <a:off x="6884218" y="1657346"/>
            <a:ext cx="4457054" cy="23391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/>
              <a:t>Delete your environment</a:t>
            </a:r>
          </a:p>
          <a:p>
            <a:pPr algn="ctr"/>
            <a:r>
              <a:rPr lang="en-US" sz="3200" dirty="0"/>
              <a:t>LKE clusters</a:t>
            </a:r>
          </a:p>
          <a:p>
            <a:pPr algn="ctr"/>
            <a:r>
              <a:rPr lang="en-US" sz="3200" dirty="0" err="1"/>
              <a:t>NodeBalancers</a:t>
            </a:r>
            <a:endParaRPr lang="en-US" sz="3200" dirty="0"/>
          </a:p>
          <a:p>
            <a:pPr algn="ctr"/>
            <a:r>
              <a:rPr lang="en-US" sz="3200" dirty="0"/>
              <a:t>Volumes</a:t>
            </a:r>
          </a:p>
          <a:p>
            <a:pPr algn="ctr"/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833520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ithub Logo - Free social media icons">
            <a:extLst>
              <a:ext uri="{FF2B5EF4-FFF2-40B4-BE49-F238E27FC236}">
                <a16:creationId xmlns:a16="http://schemas.microsoft.com/office/drawing/2014/main" id="{DB01CC0F-EA80-1A99-5D07-8DE3C225A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362" y="2324658"/>
            <a:ext cx="2208684" cy="2208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D3A24E-196A-78DF-BD69-12ECD3BFA8E3}"/>
              </a:ext>
            </a:extLst>
          </p:cNvPr>
          <p:cNvSpPr txBox="1"/>
          <p:nvPr/>
        </p:nvSpPr>
        <p:spPr>
          <a:xfrm>
            <a:off x="3353802" y="3136612"/>
            <a:ext cx="85200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https://</a:t>
            </a:r>
            <a:r>
              <a:rPr lang="en-US" sz="3200" dirty="0" err="1"/>
              <a:t>github.com</a:t>
            </a:r>
            <a:r>
              <a:rPr lang="en-US" sz="3200" dirty="0"/>
              <a:t>/nigelpoulton/</a:t>
            </a:r>
            <a:r>
              <a:rPr lang="en-US" sz="3200" dirty="0" err="1"/>
              <a:t>ckad</a:t>
            </a:r>
            <a:r>
              <a:rPr lang="en-US" sz="3200" dirty="0"/>
              <a:t>-exam-cram</a:t>
            </a:r>
          </a:p>
        </p:txBody>
      </p:sp>
    </p:spTree>
    <p:extLst>
      <p:ext uri="{BB962C8B-B14F-4D97-AF65-F5344CB8AC3E}">
        <p14:creationId xmlns:p14="http://schemas.microsoft.com/office/powerpoint/2010/main" val="7195285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23708" y="2888827"/>
            <a:ext cx="8626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Extra time</a:t>
            </a:r>
          </a:p>
        </p:txBody>
      </p:sp>
    </p:spTree>
    <p:extLst>
      <p:ext uri="{BB962C8B-B14F-4D97-AF65-F5344CB8AC3E}">
        <p14:creationId xmlns:p14="http://schemas.microsoft.com/office/powerpoint/2010/main" val="35214133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9D7094-4DCC-94BC-437B-9CDD64E1A1F6}"/>
              </a:ext>
            </a:extLst>
          </p:cNvPr>
          <p:cNvSpPr/>
          <p:nvPr/>
        </p:nvSpPr>
        <p:spPr>
          <a:xfrm>
            <a:off x="598551" y="19275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49E09373-71D0-2AF2-7980-9277839BE4D2}"/>
              </a:ext>
            </a:extLst>
          </p:cNvPr>
          <p:cNvCxnSpPr>
            <a:cxnSpLocks/>
          </p:cNvCxnSpPr>
          <p:nvPr/>
        </p:nvCxnSpPr>
        <p:spPr>
          <a:xfrm>
            <a:off x="705796" y="60338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436695F-A463-6D58-D7B8-A62391A6B99F}"/>
              </a:ext>
            </a:extLst>
          </p:cNvPr>
          <p:cNvSpPr txBox="1"/>
          <p:nvPr/>
        </p:nvSpPr>
        <p:spPr>
          <a:xfrm>
            <a:off x="1185573" y="40653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325E44E-5E2E-CEAA-63ED-4767C2FD4C07}"/>
              </a:ext>
            </a:extLst>
          </p:cNvPr>
          <p:cNvSpPr/>
          <p:nvPr/>
        </p:nvSpPr>
        <p:spPr>
          <a:xfrm>
            <a:off x="7291451" y="192752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6F2D259-930E-5ECE-B908-F786EF2DACC7}"/>
              </a:ext>
            </a:extLst>
          </p:cNvPr>
          <p:cNvCxnSpPr>
            <a:cxnSpLocks/>
          </p:cNvCxnSpPr>
          <p:nvPr/>
        </p:nvCxnSpPr>
        <p:spPr>
          <a:xfrm flipH="1">
            <a:off x="8277818" y="603385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A266E38-E0A0-68A0-23D4-64B663C5665B}"/>
              </a:ext>
            </a:extLst>
          </p:cNvPr>
          <p:cNvSpPr txBox="1"/>
          <p:nvPr/>
        </p:nvSpPr>
        <p:spPr>
          <a:xfrm>
            <a:off x="7510173" y="406535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F1015A-CA5E-E4A2-7337-A105034B6B6C}"/>
              </a:ext>
            </a:extLst>
          </p:cNvPr>
          <p:cNvSpPr txBox="1"/>
          <p:nvPr/>
        </p:nvSpPr>
        <p:spPr>
          <a:xfrm>
            <a:off x="4295661" y="406535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DF6482-B937-8728-7F6D-96DEE532D861}"/>
              </a:ext>
            </a:extLst>
          </p:cNvPr>
          <p:cNvSpPr/>
          <p:nvPr/>
        </p:nvSpPr>
        <p:spPr>
          <a:xfrm>
            <a:off x="3463106" y="192752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14" name="Picture 1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B87B0A4-F22E-B0D1-57BD-F21E3FDA3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588" y="385368"/>
            <a:ext cx="555591" cy="43603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A9FBB13-790B-9CB0-536C-56594861B3A5}"/>
              </a:ext>
            </a:extLst>
          </p:cNvPr>
          <p:cNvSpPr txBox="1"/>
          <p:nvPr/>
        </p:nvSpPr>
        <p:spPr>
          <a:xfrm>
            <a:off x="8954445" y="385368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6%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3173F1-0B5C-51A9-9F9A-C4ACE67C37DE}"/>
              </a:ext>
            </a:extLst>
          </p:cNvPr>
          <p:cNvSpPr txBox="1"/>
          <p:nvPr/>
        </p:nvSpPr>
        <p:spPr>
          <a:xfrm>
            <a:off x="598551" y="2402742"/>
            <a:ext cx="10887597" cy="4519179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r>
              <a:rPr lang="en-GB" sz="2133" dirty="0">
                <a:latin typeface="PS TT Commons" panose="02000506040000020004" pitchFamily="2" charset="77"/>
              </a:rPr>
              <a:t>Your developers have designed an app with two microservices called </a:t>
            </a:r>
            <a:r>
              <a:rPr lang="en-GB" sz="2133" b="1" dirty="0">
                <a:latin typeface="PS TT Commons" panose="02000506040000020004" pitchFamily="2" charset="77"/>
              </a:rPr>
              <a:t>store-backend</a:t>
            </a:r>
            <a:r>
              <a:rPr lang="en-GB" sz="2133" dirty="0">
                <a:latin typeface="PS TT Commons" panose="02000506040000020004" pitchFamily="2" charset="77"/>
              </a:rPr>
              <a:t> and </a:t>
            </a:r>
            <a:r>
              <a:rPr lang="en-GB" sz="2133" b="1" dirty="0">
                <a:latin typeface="PS TT Commons" panose="02000506040000020004" pitchFamily="2" charset="77"/>
              </a:rPr>
              <a:t>store-db</a:t>
            </a:r>
            <a:r>
              <a:rPr lang="en-GB" sz="2133" dirty="0">
                <a:latin typeface="PS TT Commons" panose="02000506040000020004" pitchFamily="2" charset="77"/>
              </a:rPr>
              <a:t>. They’re defined in </a:t>
            </a:r>
            <a:r>
              <a:rPr lang="en-GB" sz="2133" b="1" dirty="0" err="1">
                <a:latin typeface="PS TT Commons" panose="02000506040000020004" pitchFamily="2" charset="77"/>
              </a:rPr>
              <a:t>backend.yml</a:t>
            </a:r>
            <a:r>
              <a:rPr lang="en-GB" sz="2133" dirty="0">
                <a:latin typeface="PS TT Commons" panose="02000506040000020004" pitchFamily="2" charset="77"/>
              </a:rPr>
              <a:t> and </a:t>
            </a:r>
            <a:r>
              <a:rPr lang="en-GB" sz="2133" b="1" dirty="0" err="1">
                <a:latin typeface="PS TT Commons" panose="02000506040000020004" pitchFamily="2" charset="77"/>
              </a:rPr>
              <a:t>db.yml</a:t>
            </a:r>
            <a:r>
              <a:rPr lang="en-GB" sz="2133" dirty="0">
                <a:latin typeface="PS TT Commons" panose="02000506040000020004" pitchFamily="2" charset="77"/>
              </a:rPr>
              <a:t> and both can scale to be multiple Pods.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The backend Pods need a reliable way to connect to the </a:t>
            </a:r>
            <a:r>
              <a:rPr lang="en-GB" sz="2133" b="1" dirty="0">
                <a:latin typeface="PS TT Commons" panose="02000506040000020004" pitchFamily="2" charset="77"/>
              </a:rPr>
              <a:t>store-</a:t>
            </a:r>
            <a:r>
              <a:rPr lang="en-GB" sz="2133" b="1">
                <a:latin typeface="PS TT Commons" panose="02000506040000020004" pitchFamily="2" charset="77"/>
              </a:rPr>
              <a:t>db</a:t>
            </a:r>
            <a:r>
              <a:rPr lang="en-GB" sz="2133">
                <a:latin typeface="PS TT Commons" panose="02000506040000020004" pitchFamily="2" charset="77"/>
              </a:rPr>
              <a:t> </a:t>
            </a:r>
            <a:r>
              <a:rPr lang="en-GB" sz="2133" dirty="0">
                <a:latin typeface="PS TT Commons" panose="02000506040000020004" pitchFamily="2" charset="77"/>
              </a:rPr>
              <a:t>microservice via a DNS name called </a:t>
            </a:r>
            <a:r>
              <a:rPr lang="en-GB" sz="2133" b="1" dirty="0" err="1">
                <a:latin typeface="PS TT Commons" panose="02000506040000020004" pitchFamily="2" charset="77"/>
              </a:rPr>
              <a:t>db</a:t>
            </a:r>
            <a:r>
              <a:rPr lang="en-GB" sz="2133" b="1" dirty="0">
                <a:latin typeface="PS TT Commons" panose="02000506040000020004" pitchFamily="2" charset="77"/>
              </a:rPr>
              <a:t> </a:t>
            </a:r>
            <a:r>
              <a:rPr lang="en-GB" sz="2133" dirty="0">
                <a:latin typeface="PS TT Commons" panose="02000506040000020004" pitchFamily="2" charset="77"/>
              </a:rPr>
              <a:t>on </a:t>
            </a:r>
            <a:r>
              <a:rPr lang="en-GB" sz="2133" b="1" dirty="0">
                <a:latin typeface="PS TT Commons" panose="02000506040000020004" pitchFamily="2" charset="77"/>
              </a:rPr>
              <a:t>TCP 5432</a:t>
            </a:r>
            <a:r>
              <a:rPr lang="en-GB" sz="2133" dirty="0">
                <a:latin typeface="PS TT Commons" panose="02000506040000020004" pitchFamily="2" charset="77"/>
              </a:rPr>
              <a:t>.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Both microservices are deployed to the dev Namespace. However, the backend microservice has not started as the </a:t>
            </a:r>
            <a:r>
              <a:rPr lang="en-GB" sz="2133" b="1" dirty="0" err="1">
                <a:latin typeface="PS TT Commons" panose="02000506040000020004" pitchFamily="2" charset="77"/>
              </a:rPr>
              <a:t>db</a:t>
            </a:r>
            <a:r>
              <a:rPr lang="en-GB" sz="2133" dirty="0">
                <a:latin typeface="PS TT Commons" panose="02000506040000020004" pitchFamily="2" charset="77"/>
              </a:rPr>
              <a:t> DNS endpoint has not been created.</a:t>
            </a:r>
          </a:p>
          <a:p>
            <a:endParaRPr lang="en-GB" sz="1067" dirty="0">
              <a:latin typeface="PS TT Commons" panose="02000506040000020004" pitchFamily="2" charset="77"/>
            </a:endParaRPr>
          </a:p>
          <a:p>
            <a:r>
              <a:rPr lang="en-GB" sz="2133" b="1" dirty="0">
                <a:latin typeface="PS TT Commons" panose="02000506040000020004" pitchFamily="2" charset="77"/>
              </a:rPr>
              <a:t>Task</a:t>
            </a:r>
          </a:p>
          <a:p>
            <a:r>
              <a:rPr lang="en-GB" sz="1067" dirty="0">
                <a:latin typeface="PS TT Commons" panose="02000506040000020004" pitchFamily="2" charset="77"/>
              </a:rPr>
              <a:t> </a:t>
            </a:r>
          </a:p>
          <a:p>
            <a:r>
              <a:rPr lang="en-GB" sz="2133" dirty="0">
                <a:latin typeface="PS TT Commons" panose="02000506040000020004" pitchFamily="2" charset="77"/>
              </a:rPr>
              <a:t>Create and deploy the highly available </a:t>
            </a:r>
            <a:r>
              <a:rPr lang="en-GB" sz="2133" b="1" dirty="0" err="1">
                <a:latin typeface="PS TT Commons" panose="02000506040000020004" pitchFamily="2" charset="77"/>
              </a:rPr>
              <a:t>db</a:t>
            </a:r>
            <a:r>
              <a:rPr lang="en-GB" sz="2133" b="1" dirty="0">
                <a:latin typeface="PS TT Commons" panose="02000506040000020004" pitchFamily="2" charset="77"/>
              </a:rPr>
              <a:t> </a:t>
            </a:r>
            <a:r>
              <a:rPr lang="en-GB" sz="2133" dirty="0">
                <a:latin typeface="PS TT Commons" panose="02000506040000020004" pitchFamily="2" charset="77"/>
              </a:rPr>
              <a:t>network endpoint. When successfully deployed, the backend microservice will start. 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PS TT Commons" panose="02000506040000020004" pitchFamily="2" charset="77"/>
              <a:ea typeface="PS TT Commons" charset="0"/>
              <a:cs typeface="PS TT Commons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587856" y="1184087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603187" y="1119919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Cluster: ckad0014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dev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Services, Pods, Deployments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702" y="1457355"/>
            <a:ext cx="564445" cy="53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209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ithub Logo - Free social media icons">
            <a:extLst>
              <a:ext uri="{FF2B5EF4-FFF2-40B4-BE49-F238E27FC236}">
                <a16:creationId xmlns:a16="http://schemas.microsoft.com/office/drawing/2014/main" id="{DB01CC0F-EA80-1A99-5D07-8DE3C225A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63" y="6104233"/>
            <a:ext cx="545775" cy="54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D3A24E-196A-78DF-BD69-12ECD3BFA8E3}"/>
              </a:ext>
            </a:extLst>
          </p:cNvPr>
          <p:cNvSpPr txBox="1"/>
          <p:nvPr/>
        </p:nvSpPr>
        <p:spPr>
          <a:xfrm>
            <a:off x="1388538" y="6192454"/>
            <a:ext cx="4871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/nigelpoulton/</a:t>
            </a:r>
            <a:r>
              <a:rPr lang="en-US" dirty="0" err="1"/>
              <a:t>ckad</a:t>
            </a:r>
            <a:r>
              <a:rPr lang="en-US" dirty="0"/>
              <a:t>-exam-cram</a:t>
            </a:r>
          </a:p>
        </p:txBody>
      </p:sp>
      <p:pic>
        <p:nvPicPr>
          <p:cNvPr id="3" name="Picture 2" descr="Warning Danger Sign Triangle Frame Yellow And Black Color Background Stock  Illustration - Download Image Now - iStock">
            <a:extLst>
              <a:ext uri="{FF2B5EF4-FFF2-40B4-BE49-F238E27FC236}">
                <a16:creationId xmlns:a16="http://schemas.microsoft.com/office/drawing/2014/main" id="{8CE625DB-C19F-207E-4173-75574B8E92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75" y="1618384"/>
            <a:ext cx="3252788" cy="2961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9CACF7-976B-8257-8442-B90B86A28FE9}"/>
              </a:ext>
            </a:extLst>
          </p:cNvPr>
          <p:cNvSpPr txBox="1"/>
          <p:nvPr/>
        </p:nvSpPr>
        <p:spPr>
          <a:xfrm>
            <a:off x="4157663" y="2498798"/>
            <a:ext cx="70469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No real questions!</a:t>
            </a:r>
          </a:p>
        </p:txBody>
      </p:sp>
    </p:spTree>
    <p:extLst>
      <p:ext uri="{BB962C8B-B14F-4D97-AF65-F5344CB8AC3E}">
        <p14:creationId xmlns:p14="http://schemas.microsoft.com/office/powerpoint/2010/main" val="397153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ithub Logo - Free social media icons">
            <a:extLst>
              <a:ext uri="{FF2B5EF4-FFF2-40B4-BE49-F238E27FC236}">
                <a16:creationId xmlns:a16="http://schemas.microsoft.com/office/drawing/2014/main" id="{DB01CC0F-EA80-1A99-5D07-8DE3C225A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763" y="6104233"/>
            <a:ext cx="545775" cy="54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D3A24E-196A-78DF-BD69-12ECD3BFA8E3}"/>
              </a:ext>
            </a:extLst>
          </p:cNvPr>
          <p:cNvSpPr txBox="1"/>
          <p:nvPr/>
        </p:nvSpPr>
        <p:spPr>
          <a:xfrm>
            <a:off x="1388538" y="6192454"/>
            <a:ext cx="4871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/nigelpoulton/</a:t>
            </a:r>
            <a:r>
              <a:rPr lang="en-US" dirty="0" err="1"/>
              <a:t>ckad</a:t>
            </a:r>
            <a:r>
              <a:rPr lang="en-US" dirty="0"/>
              <a:t>-exam-cram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65E6F5-313E-2545-1AC0-C2C3BD4DE8E9}"/>
              </a:ext>
            </a:extLst>
          </p:cNvPr>
          <p:cNvSpPr txBox="1"/>
          <p:nvPr/>
        </p:nvSpPr>
        <p:spPr>
          <a:xfrm>
            <a:off x="1629597" y="-70799"/>
            <a:ext cx="2869696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1300" dirty="0">
                <a:solidFill>
                  <a:schemeClr val="accent3"/>
                </a:solidFill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18AD52-8311-E774-3630-08A322123843}"/>
              </a:ext>
            </a:extLst>
          </p:cNvPr>
          <p:cNvSpPr txBox="1"/>
          <p:nvPr/>
        </p:nvSpPr>
        <p:spPr>
          <a:xfrm>
            <a:off x="7724712" y="-70800"/>
            <a:ext cx="2869696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1300" dirty="0">
                <a:solidFill>
                  <a:schemeClr val="accent3"/>
                </a:solidFill>
              </a:rPr>
              <a:t>2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9E421DA-20BA-367D-0855-2DAB9997EEFA}"/>
              </a:ext>
            </a:extLst>
          </p:cNvPr>
          <p:cNvSpPr/>
          <p:nvPr/>
        </p:nvSpPr>
        <p:spPr>
          <a:xfrm>
            <a:off x="628650" y="1143000"/>
            <a:ext cx="4871590" cy="4186238"/>
          </a:xfrm>
          <a:prstGeom prst="roundRect">
            <a:avLst>
              <a:gd name="adj" fmla="val 1650"/>
            </a:avLst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Know Kubernetes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E0D7AC2-28B5-EFCB-EB24-F22F7ABCED5C}"/>
              </a:ext>
            </a:extLst>
          </p:cNvPr>
          <p:cNvSpPr/>
          <p:nvPr/>
        </p:nvSpPr>
        <p:spPr>
          <a:xfrm>
            <a:off x="6691762" y="1143000"/>
            <a:ext cx="4871590" cy="4186238"/>
          </a:xfrm>
          <a:prstGeom prst="roundRect">
            <a:avLst>
              <a:gd name="adj" fmla="val 1650"/>
            </a:avLst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Know the docs</a:t>
            </a:r>
          </a:p>
        </p:txBody>
      </p:sp>
    </p:spTree>
    <p:extLst>
      <p:ext uri="{BB962C8B-B14F-4D97-AF65-F5344CB8AC3E}">
        <p14:creationId xmlns:p14="http://schemas.microsoft.com/office/powerpoint/2010/main" val="3745346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>
            <a:extLst>
              <a:ext uri="{FF2B5EF4-FFF2-40B4-BE49-F238E27FC236}">
                <a16:creationId xmlns:a16="http://schemas.microsoft.com/office/drawing/2014/main" id="{5F9CFCE6-877F-4858-B8BD-2C52CA8AFB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3">
            <a:extLst>
              <a:ext uri="{FF2B5EF4-FFF2-40B4-BE49-F238E27FC236}">
                <a16:creationId xmlns:a16="http://schemas.microsoft.com/office/drawing/2014/main" id="{8213F8A0-12AE-4514-8372-0DD766EC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6" y="480060"/>
            <a:ext cx="545812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12" descr="A person wearing sunglasses&#10;&#10;Description automatically generated with medium confidence">
            <a:extLst>
              <a:ext uri="{FF2B5EF4-FFF2-40B4-BE49-F238E27FC236}">
                <a16:creationId xmlns:a16="http://schemas.microsoft.com/office/drawing/2014/main" id="{DE254CCB-F919-8C3D-10E5-FF886DA8BA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6036" b="6036"/>
          <a:stretch>
            <a:fillRect/>
          </a:stretch>
        </p:blipFill>
        <p:spPr>
          <a:xfrm>
            <a:off x="6421035" y="866206"/>
            <a:ext cx="5129784" cy="512558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EFF17D4-9A8C-4CE5-B096-D8CCD4400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5458121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EBBEC6AE-EF8B-7C2F-8F8E-DA54036EEE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180" y="1591980"/>
            <a:ext cx="5129784" cy="262901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C855F7C-0F80-03F4-D5F3-04C889A88B14}"/>
              </a:ext>
            </a:extLst>
          </p:cNvPr>
          <p:cNvGrpSpPr/>
          <p:nvPr/>
        </p:nvGrpSpPr>
        <p:grpSpPr>
          <a:xfrm>
            <a:off x="1163699" y="4575274"/>
            <a:ext cx="3929798" cy="650202"/>
            <a:chOff x="3788952" y="4772959"/>
            <a:chExt cx="4960120" cy="820673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30303D3-ED7B-F1AF-ADCF-46841F4C2C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48534" y="4772959"/>
              <a:ext cx="4300538" cy="82067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25FDD3F-ED45-D8E7-D632-0A25EEB86EC7}"/>
                </a:ext>
              </a:extLst>
            </p:cNvPr>
            <p:cNvSpPr txBox="1"/>
            <p:nvPr/>
          </p:nvSpPr>
          <p:spPr>
            <a:xfrm>
              <a:off x="3788952" y="4772959"/>
              <a:ext cx="787461" cy="8157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371600">
                <a:spcAft>
                  <a:spcPts val="600"/>
                </a:spcAft>
              </a:pPr>
              <a:r>
                <a:rPr lang="en-US" sz="3600" dirty="0">
                  <a:solidFill>
                    <a:srgbClr val="404040"/>
                  </a:solidFill>
                  <a:latin typeface="Ubuntu" panose="020B0504030602030204" pitchFamily="34" charset="0"/>
                </a:rPr>
                <a:t>@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2146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120561" y="904622"/>
            <a:ext cx="8927414" cy="5048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Raleway Medium" pitchFamily="2" charset="77"/>
              </a:rPr>
              <a:t>CKAD Domains &amp; Competencies</a:t>
            </a:r>
          </a:p>
          <a:p>
            <a:pPr>
              <a:lnSpc>
                <a:spcPct val="150000"/>
              </a:lnSpc>
            </a:pPr>
            <a:endParaRPr lang="en-GB" sz="1000" dirty="0">
              <a:latin typeface="Raleway Medium" pitchFamily="2" charset="7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Application Design and Build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Application Deployment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Application Observability and Maintenance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Application Environment, Configuration and Security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GB" sz="2800" dirty="0">
                <a:latin typeface="Raleway Medium" pitchFamily="2" charset="77"/>
              </a:rPr>
              <a:t>Services and Networking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7C27C4-3A48-AF4B-A194-A82BB31CC107}"/>
              </a:ext>
            </a:extLst>
          </p:cNvPr>
          <p:cNvSpPr txBox="1"/>
          <p:nvPr/>
        </p:nvSpPr>
        <p:spPr>
          <a:xfrm>
            <a:off x="0" y="3105834"/>
            <a:ext cx="2321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1"/>
                </a:solidFill>
              </a:rPr>
              <a:t>Agenda</a:t>
            </a:r>
            <a:endParaRPr lang="en-GB" sz="3600" b="1" dirty="0">
              <a:solidFill>
                <a:schemeClr val="bg1"/>
              </a:solidFill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534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Arrow: Pentagon 7">
            <a:extLst>
              <a:ext uri="{FF2B5EF4-FFF2-40B4-BE49-F238E27FC236}">
                <a16:creationId xmlns:a16="http://schemas.microsoft.com/office/drawing/2014/main" id="{4C374C3C-84A7-4C14-ACED-8D185E227FC0}"/>
              </a:ext>
            </a:extLst>
          </p:cNvPr>
          <p:cNvSpPr/>
          <p:nvPr/>
        </p:nvSpPr>
        <p:spPr>
          <a:xfrm>
            <a:off x="0" y="0"/>
            <a:ext cx="2562510" cy="6858000"/>
          </a:xfrm>
          <a:prstGeom prst="homePlat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75F65D34-2580-5F4C-97C3-697F75557F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80" y="2917730"/>
            <a:ext cx="1041546" cy="10225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2B70E7C-2160-5647-AF68-29D0D2686460}"/>
              </a:ext>
            </a:extLst>
          </p:cNvPr>
          <p:cNvSpPr txBox="1"/>
          <p:nvPr/>
        </p:nvSpPr>
        <p:spPr>
          <a:xfrm>
            <a:off x="3394508" y="783327"/>
            <a:ext cx="81402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>
                <a:latin typeface="Raleway Medium" pitchFamily="2" charset="77"/>
              </a:rPr>
              <a:t>Application Design and Build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0B97E3-26D0-8560-8889-3A87E12ECCA5}"/>
              </a:ext>
            </a:extLst>
          </p:cNvPr>
          <p:cNvSpPr txBox="1"/>
          <p:nvPr/>
        </p:nvSpPr>
        <p:spPr>
          <a:xfrm>
            <a:off x="3394508" y="2917730"/>
            <a:ext cx="8342348" cy="19423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Jobs and </a:t>
            </a:r>
            <a:r>
              <a:rPr lang="en-US" sz="2800" dirty="0" err="1">
                <a:latin typeface="Ubuntu" panose="020B0504030602030204" pitchFamily="34" charset="0"/>
              </a:rPr>
              <a:t>CronJobs</a:t>
            </a:r>
            <a:endParaRPr lang="en-US" sz="2800" dirty="0">
              <a:latin typeface="Ubuntu" panose="020B0504030602030204" pitchFamily="34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Understand multi-container Pod design patterns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US" sz="2800" dirty="0">
                <a:latin typeface="Ubuntu" panose="020B0504030602030204" pitchFamily="34" charset="0"/>
              </a:rPr>
              <a:t>Utilize persistent and ephemeral volumes</a:t>
            </a:r>
          </a:p>
        </p:txBody>
      </p:sp>
    </p:spTree>
    <p:extLst>
      <p:ext uri="{BB962C8B-B14F-4D97-AF65-F5344CB8AC3E}">
        <p14:creationId xmlns:p14="http://schemas.microsoft.com/office/powerpoint/2010/main" val="3490944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CC812C-3C34-12A6-B15D-AAB2724EA0CA}"/>
              </a:ext>
            </a:extLst>
          </p:cNvPr>
          <p:cNvSpPr/>
          <p:nvPr/>
        </p:nvSpPr>
        <p:spPr>
          <a:xfrm>
            <a:off x="444976" y="1304257"/>
            <a:ext cx="8171745" cy="1052507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BBE5F2-3C23-46AE-EBFD-D5C67639454F}"/>
              </a:ext>
            </a:extLst>
          </p:cNvPr>
          <p:cNvSpPr txBox="1"/>
          <p:nvPr/>
        </p:nvSpPr>
        <p:spPr>
          <a:xfrm>
            <a:off x="1460307" y="1240089"/>
            <a:ext cx="6378222" cy="1052507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Directory: 1</a:t>
            </a: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Namespace: </a:t>
            </a:r>
            <a:r>
              <a:rPr lang="en-US" sz="2133" dirty="0" err="1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pluralsight</a:t>
            </a:r>
            <a:endParaRPr lang="en-US" sz="2133" dirty="0">
              <a:solidFill>
                <a:srgbClr val="E5E5E5">
                  <a:lumMod val="10000"/>
                </a:srgbClr>
              </a:solidFill>
              <a:latin typeface="Roboto Mono" pitchFamily="2" charset="0"/>
              <a:ea typeface="Roboto Mono" pitchFamily="2" charset="0"/>
              <a:cs typeface="PS TT Commons" charset="0"/>
            </a:endParaRPr>
          </a:p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133" dirty="0">
                <a:solidFill>
                  <a:srgbClr val="E5E5E5">
                    <a:lumMod val="10000"/>
                  </a:srgbClr>
                </a:solidFill>
                <a:latin typeface="Roboto Mono" pitchFamily="2" charset="0"/>
                <a:ea typeface="Roboto Mono" pitchFamily="2" charset="0"/>
                <a:cs typeface="PS TT Commons" charset="0"/>
              </a:rPr>
              <a:t>Doc links: Jobs, Pods</a:t>
            </a:r>
          </a:p>
        </p:txBody>
      </p:sp>
      <p:pic>
        <p:nvPicPr>
          <p:cNvPr id="6" name="Picture 5" descr="A triangle with a black background&#10;&#10;Description automatically generated with low confidence">
            <a:extLst>
              <a:ext uri="{FF2B5EF4-FFF2-40B4-BE49-F238E27FC236}">
                <a16:creationId xmlns:a16="http://schemas.microsoft.com/office/drawing/2014/main" id="{9C37AC84-80F4-DD21-6DDF-A4268ADE7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22" y="1577525"/>
            <a:ext cx="564445" cy="5363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1A6A1F0-8BEE-02E2-E558-824BE039AC22}"/>
              </a:ext>
            </a:extLst>
          </p:cNvPr>
          <p:cNvSpPr txBox="1"/>
          <p:nvPr/>
        </p:nvSpPr>
        <p:spPr>
          <a:xfrm>
            <a:off x="432930" y="4097724"/>
            <a:ext cx="11421922" cy="778933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Create a new </a:t>
            </a: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Job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 in 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the </a:t>
            </a:r>
            <a:r>
              <a:rPr lang="en-US" sz="3200" b="1" dirty="0" err="1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Roboto Mono" pitchFamily="2" charset="0"/>
                <a:cs typeface="PS TT Commons" charset="0"/>
              </a:rPr>
              <a:t>pluralsight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panose="02000506040000020004" pitchFamily="2" charset="77"/>
                <a:ea typeface="PS TT Commons" charset="0"/>
                <a:cs typeface="PS TT Commons" charset="0"/>
              </a:rPr>
              <a:t> 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Namespace that runs the Pod defined in </a:t>
            </a: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q11-smash-pod.yml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9D8313-561B-0C13-5CFA-56752EE4C365}"/>
              </a:ext>
            </a:extLst>
          </p:cNvPr>
          <p:cNvSpPr txBox="1"/>
          <p:nvPr/>
        </p:nvSpPr>
        <p:spPr>
          <a:xfrm>
            <a:off x="432930" y="3656814"/>
            <a:ext cx="911346" cy="403619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779541-47EB-AF49-1109-97D19B300C92}"/>
              </a:ext>
            </a:extLst>
          </p:cNvPr>
          <p:cNvSpPr txBox="1"/>
          <p:nvPr/>
        </p:nvSpPr>
        <p:spPr>
          <a:xfrm>
            <a:off x="444975" y="2839949"/>
            <a:ext cx="11742258" cy="433301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There’s a single-container Pod defined in </a:t>
            </a: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q11-smash-pod.yml</a:t>
            </a: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Consolas" panose="020B0609020204030204" pitchFamily="49" charset="0"/>
                <a:ea typeface="PS TT Commons" charset="0"/>
                <a:cs typeface="Consolas" panose="020B0609020204030204" pitchFamily="49" charset="0"/>
              </a:rPr>
              <a:t>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C360F2-6BF4-CA47-30A4-A5C15F1535D5}"/>
              </a:ext>
            </a:extLst>
          </p:cNvPr>
          <p:cNvSpPr txBox="1"/>
          <p:nvPr/>
        </p:nvSpPr>
        <p:spPr>
          <a:xfrm>
            <a:off x="432930" y="5784644"/>
            <a:ext cx="11421922" cy="778933"/>
          </a:xfrm>
          <a:prstGeom prst="rect">
            <a:avLst/>
          </a:prstGeom>
        </p:spPr>
        <p:txBody>
          <a:bodyPr vert="horz" wrap="square" lIns="0" tIns="21980" rIns="43959" bIns="21980" rtlCol="0" anchor="t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Deploy the new Job and ensure the new Job runs five times, one job after the other.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3ED29A-658F-55FA-8D6E-41ED0D3A5DDF}"/>
              </a:ext>
            </a:extLst>
          </p:cNvPr>
          <p:cNvSpPr txBox="1"/>
          <p:nvPr/>
        </p:nvSpPr>
        <p:spPr>
          <a:xfrm>
            <a:off x="432930" y="5329451"/>
            <a:ext cx="911346" cy="403619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2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5DB3634-78C2-78F6-D459-7D0A0C2FC1BF}"/>
              </a:ext>
            </a:extLst>
          </p:cNvPr>
          <p:cNvSpPr/>
          <p:nvPr/>
        </p:nvSpPr>
        <p:spPr>
          <a:xfrm>
            <a:off x="44624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1E9D8E1-E50E-3F97-B2EA-BF58A861B50A}"/>
              </a:ext>
            </a:extLst>
          </p:cNvPr>
          <p:cNvCxnSpPr>
            <a:cxnSpLocks/>
          </p:cNvCxnSpPr>
          <p:nvPr/>
        </p:nvCxnSpPr>
        <p:spPr>
          <a:xfrm>
            <a:off x="553487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51AAE19-7466-5091-E1E5-E2EC9FF3F0D3}"/>
              </a:ext>
            </a:extLst>
          </p:cNvPr>
          <p:cNvSpPr txBox="1"/>
          <p:nvPr/>
        </p:nvSpPr>
        <p:spPr>
          <a:xfrm>
            <a:off x="103326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Prev.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5EBFA1-8BB5-2884-DDB2-5F1A400FB29C}"/>
              </a:ext>
            </a:extLst>
          </p:cNvPr>
          <p:cNvSpPr/>
          <p:nvPr/>
        </p:nvSpPr>
        <p:spPr>
          <a:xfrm>
            <a:off x="6353322" y="278688"/>
            <a:ext cx="1478845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2230BA1-6319-2A16-D6C8-654E7EB9A67D}"/>
              </a:ext>
            </a:extLst>
          </p:cNvPr>
          <p:cNvCxnSpPr>
            <a:cxnSpLocks/>
          </p:cNvCxnSpPr>
          <p:nvPr/>
        </p:nvCxnSpPr>
        <p:spPr>
          <a:xfrm flipH="1">
            <a:off x="7339689" y="689321"/>
            <a:ext cx="349955" cy="0"/>
          </a:xfrm>
          <a:prstGeom prst="straightConnector1">
            <a:avLst/>
          </a:prstGeom>
          <a:ln w="57150">
            <a:solidFill>
              <a:srgbClr val="2A9FBC"/>
            </a:solidFill>
            <a:headEnd type="arrow" w="lg" len="lg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B43B8A8-94BB-7EB1-CEFD-97BE4BB6F712}"/>
              </a:ext>
            </a:extLst>
          </p:cNvPr>
          <p:cNvSpPr txBox="1"/>
          <p:nvPr/>
        </p:nvSpPr>
        <p:spPr>
          <a:xfrm>
            <a:off x="6572044" y="492471"/>
            <a:ext cx="762000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Next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C1BCC9-5451-2DD6-2D45-ED0C3416C468}"/>
              </a:ext>
            </a:extLst>
          </p:cNvPr>
          <p:cNvSpPr txBox="1"/>
          <p:nvPr/>
        </p:nvSpPr>
        <p:spPr>
          <a:xfrm>
            <a:off x="3700436" y="492471"/>
            <a:ext cx="1495778" cy="393700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2A9FBC"/>
                </a:solidFill>
                <a:latin typeface="PS TT Commons" charset="0"/>
                <a:ea typeface="PS TT Commons" charset="0"/>
                <a:cs typeface="PS TT Commons" charset="0"/>
              </a:rPr>
              <a:t>Task 1 of X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B1262E-77F3-5491-C801-623CBDDF3BE0}"/>
              </a:ext>
            </a:extLst>
          </p:cNvPr>
          <p:cNvSpPr/>
          <p:nvPr/>
        </p:nvSpPr>
        <p:spPr>
          <a:xfrm>
            <a:off x="2867881" y="278688"/>
            <a:ext cx="2442634" cy="778933"/>
          </a:xfrm>
          <a:prstGeom prst="rect">
            <a:avLst/>
          </a:prstGeom>
          <a:noFill/>
          <a:ln w="57150">
            <a:solidFill>
              <a:srgbClr val="2A9F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28" name="Picture 2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079458C0-2D8B-312C-1DE3-253CEED31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363" y="471305"/>
            <a:ext cx="555591" cy="43603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3FBBF67-FE1F-D753-C029-3B5F43F77236}"/>
              </a:ext>
            </a:extLst>
          </p:cNvPr>
          <p:cNvSpPr txBox="1"/>
          <p:nvPr/>
        </p:nvSpPr>
        <p:spPr>
          <a:xfrm>
            <a:off x="8059181" y="471305"/>
            <a:ext cx="2222500" cy="390878"/>
          </a:xfrm>
          <a:prstGeom prst="rect">
            <a:avLst/>
          </a:prstGeom>
        </p:spPr>
        <p:txBody>
          <a:bodyPr vert="horz" wrap="none" lIns="0" tIns="21980" rIns="43959" bIns="21980" rtlCol="0" anchor="b" anchorCtr="0">
            <a:noAutofit/>
          </a:bodyPr>
          <a:lstStyle/>
          <a:p>
            <a:pPr defTabSz="293016">
              <a:lnSpc>
                <a:spcPct val="85000"/>
              </a:lnSpc>
              <a:spcBef>
                <a:spcPct val="0"/>
              </a:spcBef>
            </a:pPr>
            <a:r>
              <a:rPr lang="en-US" sz="2350" dirty="0">
                <a:solidFill>
                  <a:srgbClr val="E5E5E5">
                    <a:lumMod val="10000"/>
                  </a:srgbClr>
                </a:solidFill>
                <a:latin typeface="PS TT Commons" charset="0"/>
                <a:ea typeface="PS TT Commons" charset="0"/>
                <a:cs typeface="PS TT Commons" charset="0"/>
              </a:rPr>
              <a:t>Task weight: 4%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6D977A4-68E3-B041-4043-FE2590812DD7}"/>
              </a:ext>
            </a:extLst>
          </p:cNvPr>
          <p:cNvSpPr/>
          <p:nvPr/>
        </p:nvSpPr>
        <p:spPr>
          <a:xfrm>
            <a:off x="10774208" y="203546"/>
            <a:ext cx="971550" cy="971550"/>
          </a:xfrm>
          <a:prstGeom prst="ellipse">
            <a:avLst/>
          </a:prstGeom>
          <a:solidFill>
            <a:srgbClr val="EBEFF3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ysClr val="windowText" lastClr="000000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888880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300"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luralsight default theme">
  <a:themeElements>
    <a:clrScheme name="Custom 5">
      <a:dk1>
        <a:srgbClr val="404040"/>
      </a:dk1>
      <a:lt1>
        <a:srgbClr val="FFFFFF"/>
      </a:lt1>
      <a:dk2>
        <a:srgbClr val="303030"/>
      </a:dk2>
      <a:lt2>
        <a:srgbClr val="E5E5E5"/>
      </a:lt2>
      <a:accent1>
        <a:srgbClr val="F05A28"/>
      </a:accent1>
      <a:accent2>
        <a:srgbClr val="2A9FBC"/>
      </a:accent2>
      <a:accent3>
        <a:srgbClr val="2D2D2D"/>
      </a:accent3>
      <a:accent4>
        <a:srgbClr val="A62E5C"/>
      </a:accent4>
      <a:accent5>
        <a:srgbClr val="9BC850"/>
      </a:accent5>
      <a:accent6>
        <a:srgbClr val="675BA7"/>
      </a:accent6>
      <a:hlink>
        <a:srgbClr val="2A9FBC"/>
      </a:hlink>
      <a:folHlink>
        <a:srgbClr val="2A9FBC"/>
      </a:folHlink>
    </a:clrScheme>
    <a:fontScheme name="Pluralsight November 2015">
      <a:majorFont>
        <a:latin typeface="Gotham Light"/>
        <a:ea typeface=""/>
        <a:cs typeface=""/>
      </a:majorFont>
      <a:minorFont>
        <a:latin typeface="Gotham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lIns="182880" tIns="182880" rIns="182880" bIns="182880" rtlCol="0" anchor="ctr"/>
      <a:lstStyle>
        <a:defPPr algn="ctr">
          <a:spcBef>
            <a:spcPts val="600"/>
          </a:spcBef>
          <a:defRPr sz="2000" dirty="0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luralsight_PowerPoint_Template_October_2018.pptx" id="{2BDDEC3B-8D55-4AFC-8ED3-6CAF26EBB31F}" vid="{514194D0-3BD3-4C1D-A418-B7BC0CB87AB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31992</TotalTime>
  <Words>2462</Words>
  <Application>Microsoft Macintosh PowerPoint</Application>
  <PresentationFormat>Widescreen</PresentationFormat>
  <Paragraphs>469</Paragraphs>
  <Slides>31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54" baseType="lpstr">
      <vt:lpstr>Arial</vt:lpstr>
      <vt:lpstr>Calibri</vt:lpstr>
      <vt:lpstr>Calibri Light</vt:lpstr>
      <vt:lpstr>Consolas</vt:lpstr>
      <vt:lpstr>Courier New</vt:lpstr>
      <vt:lpstr>Gotham Book</vt:lpstr>
      <vt:lpstr>Gotham Light</vt:lpstr>
      <vt:lpstr>Gotham Medium</vt:lpstr>
      <vt:lpstr>Lucida Grande</vt:lpstr>
      <vt:lpstr>Menlo</vt:lpstr>
      <vt:lpstr>Montserrat</vt:lpstr>
      <vt:lpstr>Myriad Pro</vt:lpstr>
      <vt:lpstr>Myriad Pro Light</vt:lpstr>
      <vt:lpstr>PS TT Commons</vt:lpstr>
      <vt:lpstr>Raleway Light</vt:lpstr>
      <vt:lpstr>Raleway Medium</vt:lpstr>
      <vt:lpstr>Roboto Mono</vt:lpstr>
      <vt:lpstr>SFMono-Regular</vt:lpstr>
      <vt:lpstr>Ubuntu</vt:lpstr>
      <vt:lpstr>Wingdings</vt:lpstr>
      <vt:lpstr>Wingdings 3</vt:lpstr>
      <vt:lpstr>Office Theme</vt:lpstr>
      <vt:lpstr>1_Pluralsight 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ash@kubetrainer.com</dc:creator>
  <cp:lastModifiedBy>Nigel Poulton</cp:lastModifiedBy>
  <cp:revision>196</cp:revision>
  <dcterms:created xsi:type="dcterms:W3CDTF">2021-05-26T10:15:34Z</dcterms:created>
  <dcterms:modified xsi:type="dcterms:W3CDTF">2022-10-19T11:48:23Z</dcterms:modified>
</cp:coreProperties>
</file>

<file path=docProps/thumbnail.jpeg>
</file>